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3" r:id="rId5"/>
    <p:sldId id="265" r:id="rId6"/>
    <p:sldId id="268" r:id="rId7"/>
    <p:sldId id="261" r:id="rId8"/>
    <p:sldId id="266" r:id="rId9"/>
    <p:sldId id="283" r:id="rId10"/>
    <p:sldId id="281" r:id="rId11"/>
    <p:sldId id="282" r:id="rId12"/>
    <p:sldId id="264" r:id="rId13"/>
    <p:sldId id="267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E1F5"/>
    <a:srgbClr val="184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2"/>
    <p:restoredTop sz="96405"/>
  </p:normalViewPr>
  <p:slideViewPr>
    <p:cSldViewPr snapToGrid="0" snapToObjects="1">
      <p:cViewPr varScale="1">
        <p:scale>
          <a:sx n="97" d="100"/>
          <a:sy n="97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3T21:49:42.196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7B208-F2B8-0E43-B82F-FDEB8AB9DD3E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5AD0D-35E4-3B48-9CE7-FD5BCC4DC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136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FFE7F7-3ABF-0045-BDF7-1702ED7CD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FC71A2-FE8E-914B-ACA5-52668D5C2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E816B0-5887-E64A-97BC-65D74606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4BA025-C266-6A49-BF5F-B7D668A7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8F4754-B156-B446-B8E2-B88D1E42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11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FBD08-C3BF-8C4C-8B5E-E273930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BD5B9F-BCF4-9943-8C4A-6B7D5B12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01B86-E97E-6546-AC27-DD1E7200E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44F256-F683-154F-A8B0-85DA0270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4C3833-90C3-CA4E-9CB6-1226748E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51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ABD2DA-CDF8-F946-B250-02E1DB01E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064F92-DAA0-0949-B927-3B0ADBB62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358879-2BB8-3049-968C-762D38D4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7C2FE-F681-374B-8E15-EF6A5FD8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9ADB3A-62B6-7B4B-992B-6A8CCEB9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37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140400" y="2045396"/>
            <a:ext cx="68144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140400" y="3619403"/>
            <a:ext cx="6814400" cy="5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1" y="3401208"/>
            <a:ext cx="958833" cy="556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06078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00525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CH" smtClean="0"/>
              <a:pPr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16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BB618-B0E2-8B47-9B5F-FCBB007C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276DD4-A610-6B4D-A9D4-58BDF2D2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C9B18D-93A9-B949-B7F0-B9500457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4D04F5-8D40-D447-AF70-E5352868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DC6230-B9F5-0047-8249-45AD6A81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38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FF425E-B430-2640-B787-B1ADC7A5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570847-128E-344C-BD03-B202CF805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3D02BE-72F4-F040-AF8D-52CC9519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766EDC-31E9-ED48-BEC1-AB6DD69C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1D86B-2B8D-2C4B-A9EF-EBAE06D3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92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60AE4-A01E-B247-94D2-3DA1118B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3EB67-AA5B-C84E-BCA2-ABCD8EBA5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5122AC-5BED-7346-AF46-E9DEDECD6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A66A48-8C34-E545-AD64-DCC6319C6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43DC75-0FD3-D740-84E1-54C82FBA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056430-B862-7F48-AE37-D0C57725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10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8E86F-72D8-C344-A889-7E72EF40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52DE74-6291-9C41-AC95-C8D69246F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ACC732-0429-7C4B-8D31-C582D35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4FB67A-8061-9F4D-A26C-80C327205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A991BD-0EBF-424A-A6AC-AB3D64579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BD3C95-B680-DC41-A9CD-BC2DD034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3CAA93-561F-254B-A62D-2033ACC2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614FB32-D2D4-8C4F-8699-B5E04757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53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C8A45-FC44-C54F-A06A-E570FC06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AFB4A5-6341-0B4F-823E-82D3EF7A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C3F0F1-E942-2241-B947-98F071629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8D6461-4A8B-9D4D-BABD-B06DAE6E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82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F36B30F-BF36-D04E-95FC-A12E87DB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BBE1B36-1EF0-214D-8E46-45F4F7F1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58750-67B1-6E44-81E1-58D50B63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50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390A7-426F-A940-B0C8-CDAFB096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84981E-F981-214D-ACC8-DBAD3E583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588604-E358-554A-99A9-1CF234F10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9047D7-89C4-6A4E-845F-82AC7D3E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AD7C24-992B-4941-B1BE-D3A83F81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E65B5A-FA55-CD4A-9645-39B39E05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21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0582C-D9B4-7A45-A5EB-7BA318EB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8D45CD4-28F0-4649-B341-AD5F9A0A7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7E07FE-5A35-F94B-BAF3-99E321482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8F852-2700-C84F-BFD7-9F371C90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1F05CB-D33D-FA4F-A2DF-08C2B20C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61643F-D7F0-3C41-9C36-150F6219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63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810C7A-3C36-624D-8D53-926E0360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9803B-CBAD-3044-83E3-88A99BA37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605972-9EC6-C846-92B4-047863CC3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EAE32-D1F0-6648-8AEC-064FCB318224}" type="datetimeFigureOut">
              <a:rPr lang="fr-FR" smtClean="0"/>
              <a:t>04/05/2022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67D382-F3CD-EA47-970D-E328E251F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B9C42D-D007-474B-8B33-FA7EBDAFE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25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comments" Target="../comments/comment1.xml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7CD9AC83-8B25-5941-9488-F45A6083CDB3}"/>
              </a:ext>
            </a:extLst>
          </p:cNvPr>
          <p:cNvSpPr txBox="1"/>
          <p:nvPr/>
        </p:nvSpPr>
        <p:spPr>
          <a:xfrm>
            <a:off x="429398" y="2280508"/>
            <a:ext cx="6098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/>
                </a:solidFill>
                <a:latin typeface="Profile" pitchFamily="2" charset="77"/>
              </a:rPr>
              <a:t>Techlabnews</a:t>
            </a:r>
            <a:r>
              <a:rPr lang="fr-FR" sz="4400" b="1" dirty="0">
                <a:solidFill>
                  <a:schemeClr val="bg1"/>
                </a:solidFill>
                <a:latin typeface="MetricHPE" pitchFamily="2" charset="77"/>
              </a:rPr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E4E285-675C-8946-8A50-593C8209AE7F}"/>
              </a:ext>
            </a:extLst>
          </p:cNvPr>
          <p:cNvSpPr txBox="1"/>
          <p:nvPr/>
        </p:nvSpPr>
        <p:spPr>
          <a:xfrm>
            <a:off x="429398" y="3283371"/>
            <a:ext cx="11618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Profile" pitchFamily="2" charset="77"/>
              </a:rPr>
              <a:t>Actions report in GitHub repositories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661F655-B967-4C4A-8DCE-67BF25A6562B}"/>
              </a:ext>
            </a:extLst>
          </p:cNvPr>
          <p:cNvSpPr txBox="1">
            <a:spLocks/>
          </p:cNvSpPr>
          <p:nvPr/>
        </p:nvSpPr>
        <p:spPr>
          <a:xfrm>
            <a:off x="429398" y="4220903"/>
            <a:ext cx="7714246" cy="4397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Profile" pitchFamily="2" charset="77"/>
              </a:rPr>
              <a:t>Emmanuel COLUSSI</a:t>
            </a:r>
          </a:p>
          <a:p>
            <a:pPr marL="0" indent="0">
              <a:buNone/>
            </a:pPr>
            <a:r>
              <a:rPr lang="fr-CH" sz="1600" dirty="0">
                <a:solidFill>
                  <a:schemeClr val="bg1"/>
                </a:solidFill>
                <a:latin typeface="Profile Light" pitchFamily="2" charset="77"/>
              </a:rPr>
              <a:t>Solution Architect 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MetricHPE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60BFB-E3BE-4849-8EF3-35CBA516BF83}"/>
              </a:ext>
            </a:extLst>
          </p:cNvPr>
          <p:cNvSpPr/>
          <p:nvPr/>
        </p:nvSpPr>
        <p:spPr bwMode="ltGray">
          <a:xfrm>
            <a:off x="537977" y="3095366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77F3776-2233-D968-8AC4-6DA4AB00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523" y="5125566"/>
            <a:ext cx="177482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9BFC2C-7DC6-39AB-9BD9-8D356572E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633" y="257003"/>
            <a:ext cx="2250844" cy="22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1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"/>
          <p:cNvSpPr txBox="1">
            <a:spLocks noGrp="1"/>
          </p:cNvSpPr>
          <p:nvPr>
            <p:ph type="ctrTitle"/>
          </p:nvPr>
        </p:nvSpPr>
        <p:spPr>
          <a:xfrm>
            <a:off x="1140400" y="2045396"/>
            <a:ext cx="68144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/>
              <a:t>2. EXTRA RESOURCES</a:t>
            </a:r>
            <a:endParaRPr/>
          </a:p>
        </p:txBody>
      </p:sp>
      <p:sp>
        <p:nvSpPr>
          <p:cNvPr id="492" name="Google Shape;492;p36"/>
          <p:cNvSpPr txBox="1">
            <a:spLocks noGrp="1"/>
          </p:cNvSpPr>
          <p:nvPr>
            <p:ph type="subTitle" idx="1"/>
          </p:nvPr>
        </p:nvSpPr>
        <p:spPr>
          <a:xfrm>
            <a:off x="1140400" y="3619402"/>
            <a:ext cx="6814400" cy="96357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067"/>
              </a:spcAft>
            </a:pPr>
            <a:r>
              <a:rPr lang="en" b="1" dirty="0">
                <a:latin typeface="Profile" pitchFamily="2" charset="77"/>
              </a:rPr>
              <a:t>DEMONSTRATION</a:t>
            </a:r>
            <a:endParaRPr b="1" dirty="0">
              <a:latin typeface="Profile" pitchFamily="2" charset="77"/>
            </a:endParaRP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C0CF39-E114-3949-A27F-1C46512C1BF9}"/>
              </a:ext>
            </a:extLst>
          </p:cNvPr>
          <p:cNvGrpSpPr/>
          <p:nvPr/>
        </p:nvGrpSpPr>
        <p:grpSpPr>
          <a:xfrm>
            <a:off x="6735436" y="796896"/>
            <a:ext cx="4504285" cy="5279897"/>
            <a:chOff x="7017258" y="4131327"/>
            <a:chExt cx="583504" cy="683980"/>
          </a:xfrm>
        </p:grpSpPr>
        <p:sp>
          <p:nvSpPr>
            <p:cNvPr id="55" name="Google Shape;1160;p46">
              <a:extLst>
                <a:ext uri="{FF2B5EF4-FFF2-40B4-BE49-F238E27FC236}">
                  <a16:creationId xmlns:a16="http://schemas.microsoft.com/office/drawing/2014/main" id="{0B46D6C6-9873-6D47-AAD1-DB7F3E676FA1}"/>
                </a:ext>
              </a:extLst>
            </p:cNvPr>
            <p:cNvSpPr/>
            <p:nvPr/>
          </p:nvSpPr>
          <p:spPr>
            <a:xfrm>
              <a:off x="7315814" y="4178415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09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161;p46">
              <a:extLst>
                <a:ext uri="{FF2B5EF4-FFF2-40B4-BE49-F238E27FC236}">
                  <a16:creationId xmlns:a16="http://schemas.microsoft.com/office/drawing/2014/main" id="{DA490056-2149-524D-843B-0B23B4A63343}"/>
                </a:ext>
              </a:extLst>
            </p:cNvPr>
            <p:cNvSpPr/>
            <p:nvPr/>
          </p:nvSpPr>
          <p:spPr>
            <a:xfrm>
              <a:off x="7320563" y="4281056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62;p46">
              <a:extLst>
                <a:ext uri="{FF2B5EF4-FFF2-40B4-BE49-F238E27FC236}">
                  <a16:creationId xmlns:a16="http://schemas.microsoft.com/office/drawing/2014/main" id="{3C5EE54E-1191-F64D-B370-D9B5C3978D8F}"/>
                </a:ext>
              </a:extLst>
            </p:cNvPr>
            <p:cNvSpPr/>
            <p:nvPr/>
          </p:nvSpPr>
          <p:spPr>
            <a:xfrm>
              <a:off x="7077193" y="4326164"/>
              <a:ext cx="134029" cy="147278"/>
            </a:xfrm>
            <a:custGeom>
              <a:avLst/>
              <a:gdLst/>
              <a:ahLst/>
              <a:cxnLst/>
              <a:rect l="l" t="t" r="r" b="b"/>
              <a:pathLst>
                <a:path w="1340290" h="1472783" extrusionOk="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63;p46">
              <a:extLst>
                <a:ext uri="{FF2B5EF4-FFF2-40B4-BE49-F238E27FC236}">
                  <a16:creationId xmlns:a16="http://schemas.microsoft.com/office/drawing/2014/main" id="{BA083FF7-428D-C24A-B881-36F5DB395AF1}"/>
                </a:ext>
              </a:extLst>
            </p:cNvPr>
            <p:cNvSpPr/>
            <p:nvPr/>
          </p:nvSpPr>
          <p:spPr>
            <a:xfrm>
              <a:off x="7089116" y="4349542"/>
              <a:ext cx="15249" cy="22656"/>
            </a:xfrm>
            <a:custGeom>
              <a:avLst/>
              <a:gdLst/>
              <a:ahLst/>
              <a:cxnLst/>
              <a:rect l="l" t="t" r="r" b="b"/>
              <a:pathLst>
                <a:path w="152488" h="226558" extrusionOk="0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64;p46">
              <a:extLst>
                <a:ext uri="{FF2B5EF4-FFF2-40B4-BE49-F238E27FC236}">
                  <a16:creationId xmlns:a16="http://schemas.microsoft.com/office/drawing/2014/main" id="{839367E8-6B3B-B741-86D0-942ABD040E64}"/>
                </a:ext>
              </a:extLst>
            </p:cNvPr>
            <p:cNvSpPr/>
            <p:nvPr/>
          </p:nvSpPr>
          <p:spPr>
            <a:xfrm>
              <a:off x="7111362" y="4360598"/>
              <a:ext cx="48876" cy="39108"/>
            </a:xfrm>
            <a:custGeom>
              <a:avLst/>
              <a:gdLst/>
              <a:ahLst/>
              <a:cxnLst/>
              <a:rect l="l" t="t" r="r" b="b"/>
              <a:pathLst>
                <a:path w="488764" h="391082" extrusionOk="0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65;p46">
              <a:extLst>
                <a:ext uri="{FF2B5EF4-FFF2-40B4-BE49-F238E27FC236}">
                  <a16:creationId xmlns:a16="http://schemas.microsoft.com/office/drawing/2014/main" id="{A7B9A1FD-47D5-2949-A8F7-750BB12601C5}"/>
                </a:ext>
              </a:extLst>
            </p:cNvPr>
            <p:cNvSpPr/>
            <p:nvPr/>
          </p:nvSpPr>
          <p:spPr>
            <a:xfrm>
              <a:off x="7111442" y="4383982"/>
              <a:ext cx="85875" cy="60469"/>
            </a:xfrm>
            <a:custGeom>
              <a:avLst/>
              <a:gdLst/>
              <a:ahLst/>
              <a:cxnLst/>
              <a:rect l="l" t="t" r="r" b="b"/>
              <a:pathLst>
                <a:path w="858749" h="604692" extrusionOk="0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66;p46">
              <a:extLst>
                <a:ext uri="{FF2B5EF4-FFF2-40B4-BE49-F238E27FC236}">
                  <a16:creationId xmlns:a16="http://schemas.microsoft.com/office/drawing/2014/main" id="{5FEC3C0A-4C02-A64E-9743-92B4501C194D}"/>
                </a:ext>
              </a:extLst>
            </p:cNvPr>
            <p:cNvSpPr/>
            <p:nvPr/>
          </p:nvSpPr>
          <p:spPr>
            <a:xfrm>
              <a:off x="7281165" y="4207564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10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67;p46">
              <a:extLst>
                <a:ext uri="{FF2B5EF4-FFF2-40B4-BE49-F238E27FC236}">
                  <a16:creationId xmlns:a16="http://schemas.microsoft.com/office/drawing/2014/main" id="{245CFDBC-B787-F140-A27C-8FE8AEB99F24}"/>
                </a:ext>
              </a:extLst>
            </p:cNvPr>
            <p:cNvSpPr/>
            <p:nvPr/>
          </p:nvSpPr>
          <p:spPr>
            <a:xfrm>
              <a:off x="7295649" y="4387505"/>
              <a:ext cx="120706" cy="80626"/>
            </a:xfrm>
            <a:custGeom>
              <a:avLst/>
              <a:gdLst/>
              <a:ahLst/>
              <a:cxnLst/>
              <a:rect l="l" t="t" r="r" b="b"/>
              <a:pathLst>
                <a:path w="1207064" h="806256" extrusionOk="0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68;p46">
              <a:extLst>
                <a:ext uri="{FF2B5EF4-FFF2-40B4-BE49-F238E27FC236}">
                  <a16:creationId xmlns:a16="http://schemas.microsoft.com/office/drawing/2014/main" id="{68B13998-FD80-8345-BC29-F5B03C07C4E8}"/>
                </a:ext>
              </a:extLst>
            </p:cNvPr>
            <p:cNvSpPr/>
            <p:nvPr/>
          </p:nvSpPr>
          <p:spPr>
            <a:xfrm>
              <a:off x="7304051" y="4414012"/>
              <a:ext cx="103772" cy="70909"/>
            </a:xfrm>
            <a:custGeom>
              <a:avLst/>
              <a:gdLst/>
              <a:ahLst/>
              <a:cxnLst/>
              <a:rect l="l" t="t" r="r" b="b"/>
              <a:pathLst>
                <a:path w="1037722" h="709088" extrusionOk="0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69;p46">
              <a:extLst>
                <a:ext uri="{FF2B5EF4-FFF2-40B4-BE49-F238E27FC236}">
                  <a16:creationId xmlns:a16="http://schemas.microsoft.com/office/drawing/2014/main" id="{551BFB32-2776-2F40-8765-7EFBDACFAF4D}"/>
                </a:ext>
              </a:extLst>
            </p:cNvPr>
            <p:cNvSpPr/>
            <p:nvPr/>
          </p:nvSpPr>
          <p:spPr>
            <a:xfrm>
              <a:off x="7242035" y="4420419"/>
              <a:ext cx="88684" cy="87371"/>
            </a:xfrm>
            <a:custGeom>
              <a:avLst/>
              <a:gdLst/>
              <a:ahLst/>
              <a:cxnLst/>
              <a:rect l="l" t="t" r="r" b="b"/>
              <a:pathLst>
                <a:path w="886839" h="873712" extrusionOk="0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70;p46">
              <a:extLst>
                <a:ext uri="{FF2B5EF4-FFF2-40B4-BE49-F238E27FC236}">
                  <a16:creationId xmlns:a16="http://schemas.microsoft.com/office/drawing/2014/main" id="{94624E01-92BA-314D-8E1B-36A9576598AD}"/>
                </a:ext>
              </a:extLst>
            </p:cNvPr>
            <p:cNvSpPr/>
            <p:nvPr/>
          </p:nvSpPr>
          <p:spPr>
            <a:xfrm>
              <a:off x="7521147" y="4436256"/>
              <a:ext cx="79615" cy="187933"/>
            </a:xfrm>
            <a:custGeom>
              <a:avLst/>
              <a:gdLst/>
              <a:ahLst/>
              <a:cxnLst/>
              <a:rect l="l" t="t" r="r" b="b"/>
              <a:pathLst>
                <a:path w="796148" h="1879329" extrusionOk="0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71;p46">
              <a:extLst>
                <a:ext uri="{FF2B5EF4-FFF2-40B4-BE49-F238E27FC236}">
                  <a16:creationId xmlns:a16="http://schemas.microsoft.com/office/drawing/2014/main" id="{10DE90FF-48AC-4A4F-88ED-74F8C32263B8}"/>
                </a:ext>
              </a:extLst>
            </p:cNvPr>
            <p:cNvSpPr/>
            <p:nvPr/>
          </p:nvSpPr>
          <p:spPr>
            <a:xfrm>
              <a:off x="7483777" y="4463342"/>
              <a:ext cx="31300" cy="120537"/>
            </a:xfrm>
            <a:custGeom>
              <a:avLst/>
              <a:gdLst/>
              <a:ahLst/>
              <a:cxnLst/>
              <a:rect l="l" t="t" r="r" b="b"/>
              <a:pathLst>
                <a:path w="313002" h="1205369" extrusionOk="0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72;p46">
              <a:extLst>
                <a:ext uri="{FF2B5EF4-FFF2-40B4-BE49-F238E27FC236}">
                  <a16:creationId xmlns:a16="http://schemas.microsoft.com/office/drawing/2014/main" id="{E4318164-AB54-A341-AF90-6E36AA2C4788}"/>
                </a:ext>
              </a:extLst>
            </p:cNvPr>
            <p:cNvSpPr/>
            <p:nvPr/>
          </p:nvSpPr>
          <p:spPr>
            <a:xfrm>
              <a:off x="7017258" y="4131327"/>
              <a:ext cx="238925" cy="281547"/>
            </a:xfrm>
            <a:custGeom>
              <a:avLst/>
              <a:gdLst/>
              <a:ahLst/>
              <a:cxnLst/>
              <a:rect l="l" t="t" r="r" b="b"/>
              <a:pathLst>
                <a:path w="2389249" h="2815474" extrusionOk="0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73;p46">
              <a:extLst>
                <a:ext uri="{FF2B5EF4-FFF2-40B4-BE49-F238E27FC236}">
                  <a16:creationId xmlns:a16="http://schemas.microsoft.com/office/drawing/2014/main" id="{933A2D64-80DC-6746-9B59-2085AEAAEC6E}"/>
                </a:ext>
              </a:extLst>
            </p:cNvPr>
            <p:cNvSpPr/>
            <p:nvPr/>
          </p:nvSpPr>
          <p:spPr>
            <a:xfrm>
              <a:off x="7142010" y="4233590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74;p46">
              <a:extLst>
                <a:ext uri="{FF2B5EF4-FFF2-40B4-BE49-F238E27FC236}">
                  <a16:creationId xmlns:a16="http://schemas.microsoft.com/office/drawing/2014/main" id="{3F4E65C5-7F7E-0F4F-B2C6-80E93D82C7E8}"/>
                </a:ext>
              </a:extLst>
            </p:cNvPr>
            <p:cNvSpPr/>
            <p:nvPr/>
          </p:nvSpPr>
          <p:spPr>
            <a:xfrm>
              <a:off x="7064950" y="4210927"/>
              <a:ext cx="129615" cy="85765"/>
            </a:xfrm>
            <a:custGeom>
              <a:avLst/>
              <a:gdLst/>
              <a:ahLst/>
              <a:cxnLst/>
              <a:rect l="l" t="t" r="r" b="b"/>
              <a:pathLst>
                <a:path w="1296149" h="857651" extrusionOk="0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75;p46">
              <a:extLst>
                <a:ext uri="{FF2B5EF4-FFF2-40B4-BE49-F238E27FC236}">
                  <a16:creationId xmlns:a16="http://schemas.microsoft.com/office/drawing/2014/main" id="{3EF8805A-AE6F-D343-BD55-33C408985582}"/>
                </a:ext>
              </a:extLst>
            </p:cNvPr>
            <p:cNvSpPr/>
            <p:nvPr/>
          </p:nvSpPr>
          <p:spPr>
            <a:xfrm>
              <a:off x="7038303" y="4217334"/>
              <a:ext cx="156340" cy="101264"/>
            </a:xfrm>
            <a:custGeom>
              <a:avLst/>
              <a:gdLst/>
              <a:ahLst/>
              <a:cxnLst/>
              <a:rect l="l" t="t" r="r" b="b"/>
              <a:pathLst>
                <a:path w="1563405" h="1012639" extrusionOk="0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76;p46">
              <a:extLst>
                <a:ext uri="{FF2B5EF4-FFF2-40B4-BE49-F238E27FC236}">
                  <a16:creationId xmlns:a16="http://schemas.microsoft.com/office/drawing/2014/main" id="{DB85EE08-57AA-304F-9281-620E4F00D77F}"/>
                </a:ext>
              </a:extLst>
            </p:cNvPr>
            <p:cNvSpPr/>
            <p:nvPr/>
          </p:nvSpPr>
          <p:spPr>
            <a:xfrm>
              <a:off x="7206986" y="4270200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77;p46">
              <a:extLst>
                <a:ext uri="{FF2B5EF4-FFF2-40B4-BE49-F238E27FC236}">
                  <a16:creationId xmlns:a16="http://schemas.microsoft.com/office/drawing/2014/main" id="{C5EFC99A-B8D7-484E-85C4-BC9519430A52}"/>
                </a:ext>
              </a:extLst>
            </p:cNvPr>
            <p:cNvSpPr/>
            <p:nvPr/>
          </p:nvSpPr>
          <p:spPr>
            <a:xfrm>
              <a:off x="7358065" y="4552792"/>
              <a:ext cx="238925" cy="262515"/>
            </a:xfrm>
            <a:custGeom>
              <a:avLst/>
              <a:gdLst/>
              <a:ahLst/>
              <a:cxnLst/>
              <a:rect l="l" t="t" r="r" b="b"/>
              <a:pathLst>
                <a:path w="2389248" h="2625152" extrusionOk="0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78;p46">
              <a:extLst>
                <a:ext uri="{FF2B5EF4-FFF2-40B4-BE49-F238E27FC236}">
                  <a16:creationId xmlns:a16="http://schemas.microsoft.com/office/drawing/2014/main" id="{17F6C43F-8D1C-C94E-B682-D8A2B4723403}"/>
                </a:ext>
              </a:extLst>
            </p:cNvPr>
            <p:cNvSpPr/>
            <p:nvPr/>
          </p:nvSpPr>
          <p:spPr>
            <a:xfrm>
              <a:off x="7419281" y="4618458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79;p46">
              <a:extLst>
                <a:ext uri="{FF2B5EF4-FFF2-40B4-BE49-F238E27FC236}">
                  <a16:creationId xmlns:a16="http://schemas.microsoft.com/office/drawing/2014/main" id="{8239D188-FF10-B144-BBCA-B1C91E8B82D2}"/>
                </a:ext>
              </a:extLst>
            </p:cNvPr>
            <p:cNvSpPr/>
            <p:nvPr/>
          </p:nvSpPr>
          <p:spPr>
            <a:xfrm>
              <a:off x="7419281" y="4640240"/>
              <a:ext cx="94462" cy="65448"/>
            </a:xfrm>
            <a:custGeom>
              <a:avLst/>
              <a:gdLst/>
              <a:ahLst/>
              <a:cxnLst/>
              <a:rect l="l" t="t" r="r" b="b"/>
              <a:pathLst>
                <a:path w="944624" h="654481" extrusionOk="0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80;p46">
              <a:extLst>
                <a:ext uri="{FF2B5EF4-FFF2-40B4-BE49-F238E27FC236}">
                  <a16:creationId xmlns:a16="http://schemas.microsoft.com/office/drawing/2014/main" id="{F103420C-D8B8-3B4C-BE84-631DD6D8C9B9}"/>
                </a:ext>
              </a:extLst>
            </p:cNvPr>
            <p:cNvSpPr/>
            <p:nvPr/>
          </p:nvSpPr>
          <p:spPr>
            <a:xfrm>
              <a:off x="7419281" y="4662102"/>
              <a:ext cx="122231" cy="81509"/>
            </a:xfrm>
            <a:custGeom>
              <a:avLst/>
              <a:gdLst/>
              <a:ahLst/>
              <a:cxnLst/>
              <a:rect l="l" t="t" r="r" b="b"/>
              <a:pathLst>
                <a:path w="1222313" h="815090" extrusionOk="0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81;p46">
              <a:extLst>
                <a:ext uri="{FF2B5EF4-FFF2-40B4-BE49-F238E27FC236}">
                  <a16:creationId xmlns:a16="http://schemas.microsoft.com/office/drawing/2014/main" id="{13CE0265-F5AC-B742-9206-C9DA29FF50A9}"/>
                </a:ext>
              </a:extLst>
            </p:cNvPr>
            <p:cNvSpPr/>
            <p:nvPr/>
          </p:nvSpPr>
          <p:spPr>
            <a:xfrm>
              <a:off x="7379431" y="4594446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82;p46">
              <a:extLst>
                <a:ext uri="{FF2B5EF4-FFF2-40B4-BE49-F238E27FC236}">
                  <a16:creationId xmlns:a16="http://schemas.microsoft.com/office/drawing/2014/main" id="{D7467D72-ACF1-564E-9A83-E042225F0309}"/>
                </a:ext>
              </a:extLst>
            </p:cNvPr>
            <p:cNvSpPr/>
            <p:nvPr/>
          </p:nvSpPr>
          <p:spPr>
            <a:xfrm>
              <a:off x="7242195" y="4530298"/>
              <a:ext cx="67095" cy="91494"/>
            </a:xfrm>
            <a:custGeom>
              <a:avLst/>
              <a:gdLst/>
              <a:ahLst/>
              <a:cxnLst/>
              <a:rect l="l" t="t" r="r" b="b"/>
              <a:pathLst>
                <a:path w="670948" h="914939" extrusionOk="0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83;p46">
              <a:extLst>
                <a:ext uri="{FF2B5EF4-FFF2-40B4-BE49-F238E27FC236}">
                  <a16:creationId xmlns:a16="http://schemas.microsoft.com/office/drawing/2014/main" id="{0823111E-A1B1-8046-B70A-000E2CE8F7DD}"/>
                </a:ext>
              </a:extLst>
            </p:cNvPr>
            <p:cNvSpPr/>
            <p:nvPr/>
          </p:nvSpPr>
          <p:spPr>
            <a:xfrm>
              <a:off x="7304559" y="4297072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Picture 5">
            <a:extLst>
              <a:ext uri="{FF2B5EF4-FFF2-40B4-BE49-F238E27FC236}">
                <a16:creationId xmlns:a16="http://schemas.microsoft.com/office/drawing/2014/main" id="{C62FA8D7-9349-D4B0-2BCE-84A73A44D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477503" y="802427"/>
            <a:ext cx="4823159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buNone/>
            </a:pP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We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have a GitHub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organization</a:t>
            </a:r>
            <a:endParaRPr dirty="0">
              <a:solidFill>
                <a:schemeClr val="bg1"/>
              </a:solidFill>
              <a:latin typeface="Profile Light" pitchFamily="2" charset="77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85D4CC-F4B5-7B86-922A-7922BF93B6D2}"/>
              </a:ext>
            </a:extLst>
          </p:cNvPr>
          <p:cNvSpPr txBox="1"/>
          <p:nvPr/>
        </p:nvSpPr>
        <p:spPr>
          <a:xfrm>
            <a:off x="345989" y="146110"/>
            <a:ext cx="10181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Demonstration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11" name="Google Shape;133;p20">
            <a:extLst>
              <a:ext uri="{FF2B5EF4-FFF2-40B4-BE49-F238E27FC236}">
                <a16:creationId xmlns:a16="http://schemas.microsoft.com/office/drawing/2014/main" id="{E1F7AA19-F521-F49A-F969-2C5E082C2FA4}"/>
              </a:ext>
            </a:extLst>
          </p:cNvPr>
          <p:cNvSpPr txBox="1">
            <a:spLocks/>
          </p:cNvSpPr>
          <p:nvPr/>
        </p:nvSpPr>
        <p:spPr>
          <a:xfrm>
            <a:off x="498098" y="4302783"/>
            <a:ext cx="6718248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⬡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We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will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capture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events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on the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organization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: </a:t>
            </a:r>
          </a:p>
        </p:txBody>
      </p:sp>
      <p:sp>
        <p:nvSpPr>
          <p:cNvPr id="12" name="Google Shape;133;p20">
            <a:extLst>
              <a:ext uri="{FF2B5EF4-FFF2-40B4-BE49-F238E27FC236}">
                <a16:creationId xmlns:a16="http://schemas.microsoft.com/office/drawing/2014/main" id="{B5BC68E4-431D-6271-66BA-20410451AF04}"/>
              </a:ext>
            </a:extLst>
          </p:cNvPr>
          <p:cNvSpPr txBox="1">
            <a:spLocks/>
          </p:cNvSpPr>
          <p:nvPr/>
        </p:nvSpPr>
        <p:spPr>
          <a:xfrm>
            <a:off x="1265012" y="4936048"/>
            <a:ext cx="3788000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⬡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>
                <a:solidFill>
                  <a:schemeClr val="bg1"/>
                </a:solidFill>
                <a:latin typeface="Profile Light" pitchFamily="2" charset="77"/>
              </a:rPr>
              <a:t>- pushes</a:t>
            </a:r>
          </a:p>
        </p:txBody>
      </p:sp>
      <p:sp>
        <p:nvSpPr>
          <p:cNvPr id="13" name="Google Shape;133;p20">
            <a:extLst>
              <a:ext uri="{FF2B5EF4-FFF2-40B4-BE49-F238E27FC236}">
                <a16:creationId xmlns:a16="http://schemas.microsoft.com/office/drawing/2014/main" id="{01E52643-643F-4BA8-3A6B-88120410A5A8}"/>
              </a:ext>
            </a:extLst>
          </p:cNvPr>
          <p:cNvSpPr txBox="1">
            <a:spLocks/>
          </p:cNvSpPr>
          <p:nvPr/>
        </p:nvSpPr>
        <p:spPr>
          <a:xfrm>
            <a:off x="1265012" y="5440241"/>
            <a:ext cx="3788000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⬡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>
                <a:solidFill>
                  <a:schemeClr val="bg1"/>
                </a:solidFill>
                <a:latin typeface="Profile Light" pitchFamily="2" charset="77"/>
              </a:rPr>
              <a:t>- Repositories : </a:t>
            </a:r>
            <a:r>
              <a:rPr lang="fr-CH" sz="2400" dirty="0" err="1">
                <a:solidFill>
                  <a:schemeClr val="bg1"/>
                </a:solidFill>
                <a:latin typeface="Profile Light" pitchFamily="2" charset="77"/>
              </a:rPr>
              <a:t>create,delete</a:t>
            </a:r>
            <a:r>
              <a:rPr lang="fr-CH" sz="2400" dirty="0">
                <a:solidFill>
                  <a:schemeClr val="bg1"/>
                </a:solidFill>
                <a:latin typeface="Profile Light" pitchFamily="2" charset="77"/>
              </a:rPr>
              <a:t> ….</a:t>
            </a:r>
          </a:p>
        </p:txBody>
      </p:sp>
      <p:grpSp>
        <p:nvGrpSpPr>
          <p:cNvPr id="15" name="Graphic 64">
            <a:extLst>
              <a:ext uri="{FF2B5EF4-FFF2-40B4-BE49-F238E27FC236}">
                <a16:creationId xmlns:a16="http://schemas.microsoft.com/office/drawing/2014/main" id="{72FC4979-875C-826B-AC8E-88F63156CDB8}"/>
              </a:ext>
            </a:extLst>
          </p:cNvPr>
          <p:cNvGrpSpPr/>
          <p:nvPr/>
        </p:nvGrpSpPr>
        <p:grpSpPr>
          <a:xfrm flipH="1">
            <a:off x="7216346" y="689097"/>
            <a:ext cx="2751583" cy="3389357"/>
            <a:chOff x="13786100" y="3155342"/>
            <a:chExt cx="4565738" cy="6536911"/>
          </a:xfrm>
          <a:solidFill>
            <a:srgbClr val="000000"/>
          </a:solidFill>
        </p:grpSpPr>
        <p:grpSp>
          <p:nvGrpSpPr>
            <p:cNvPr id="16" name="Graphic 64">
              <a:extLst>
                <a:ext uri="{FF2B5EF4-FFF2-40B4-BE49-F238E27FC236}">
                  <a16:creationId xmlns:a16="http://schemas.microsoft.com/office/drawing/2014/main" id="{2DE52012-C799-922A-0739-242E26125001}"/>
                </a:ext>
              </a:extLst>
            </p:cNvPr>
            <p:cNvGrpSpPr/>
            <p:nvPr/>
          </p:nvGrpSpPr>
          <p:grpSpPr>
            <a:xfrm>
              <a:off x="13786100" y="3155342"/>
              <a:ext cx="1504499" cy="6536911"/>
              <a:chOff x="13786100" y="3155342"/>
              <a:chExt cx="1504499" cy="6536911"/>
            </a:xfrm>
            <a:solidFill>
              <a:srgbClr val="000000"/>
            </a:solidFill>
          </p:grpSpPr>
          <p:grpSp>
            <p:nvGrpSpPr>
              <p:cNvPr id="21" name="Graphic 64">
                <a:extLst>
                  <a:ext uri="{FF2B5EF4-FFF2-40B4-BE49-F238E27FC236}">
                    <a16:creationId xmlns:a16="http://schemas.microsoft.com/office/drawing/2014/main" id="{1ECDF338-6023-D51A-5E69-3D82F91B71AA}"/>
                  </a:ext>
                </a:extLst>
              </p:cNvPr>
              <p:cNvGrpSpPr/>
              <p:nvPr/>
            </p:nvGrpSpPr>
            <p:grpSpPr>
              <a:xfrm>
                <a:off x="14270186" y="4583223"/>
                <a:ext cx="947277" cy="5109030"/>
                <a:chOff x="14270186" y="4583223"/>
                <a:chExt cx="947277" cy="5109030"/>
              </a:xfrm>
              <a:noFill/>
            </p:grpSpPr>
            <p:sp>
              <p:nvSpPr>
                <p:cNvPr id="30" name="Freeform: Shape 69">
                  <a:extLst>
                    <a:ext uri="{FF2B5EF4-FFF2-40B4-BE49-F238E27FC236}">
                      <a16:creationId xmlns:a16="http://schemas.microsoft.com/office/drawing/2014/main" id="{ADCD9204-3951-3183-085B-4A779E86E13F}"/>
                    </a:ext>
                  </a:extLst>
                </p:cNvPr>
                <p:cNvSpPr/>
                <p:nvPr/>
              </p:nvSpPr>
              <p:spPr>
                <a:xfrm>
                  <a:off x="14576658" y="4583223"/>
                  <a:ext cx="341298" cy="1445294"/>
                </a:xfrm>
                <a:custGeom>
                  <a:avLst/>
                  <a:gdLst>
                    <a:gd name="connsiteX0" fmla="*/ 170649 w 341298"/>
                    <a:gd name="connsiteY0" fmla="*/ 0 h 1445294"/>
                    <a:gd name="connsiteX1" fmla="*/ 0 w 341298"/>
                    <a:gd name="connsiteY1" fmla="*/ 1250267 h 1445294"/>
                    <a:gd name="connsiteX2" fmla="*/ 170649 w 341298"/>
                    <a:gd name="connsiteY2" fmla="*/ 1445295 h 1445294"/>
                    <a:gd name="connsiteX3" fmla="*/ 341299 w 341298"/>
                    <a:gd name="connsiteY3" fmla="*/ 1250267 h 1445294"/>
                    <a:gd name="connsiteX4" fmla="*/ 170649 w 341298"/>
                    <a:gd name="connsiteY4" fmla="*/ 0 h 144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298" h="1445294">
                      <a:moveTo>
                        <a:pt x="170649" y="0"/>
                      </a:moveTo>
                      <a:lnTo>
                        <a:pt x="0" y="1250267"/>
                      </a:lnTo>
                      <a:lnTo>
                        <a:pt x="170649" y="1445295"/>
                      </a:lnTo>
                      <a:lnTo>
                        <a:pt x="341299" y="1250267"/>
                      </a:lnTo>
                      <a:lnTo>
                        <a:pt x="170649" y="0"/>
                      </a:lnTo>
                    </a:path>
                  </a:pathLst>
                </a:custGeom>
                <a:noFill/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" name="Graphic 64">
                  <a:extLst>
                    <a:ext uri="{FF2B5EF4-FFF2-40B4-BE49-F238E27FC236}">
                      <a16:creationId xmlns:a16="http://schemas.microsoft.com/office/drawing/2014/main" id="{C203EDE0-5F29-4AFF-D880-B5C25F2DCF3A}"/>
                    </a:ext>
                  </a:extLst>
                </p:cNvPr>
                <p:cNvGrpSpPr/>
                <p:nvPr/>
              </p:nvGrpSpPr>
              <p:grpSpPr>
                <a:xfrm>
                  <a:off x="14270186" y="6220063"/>
                  <a:ext cx="947277" cy="3256266"/>
                  <a:chOff x="14270186" y="6220063"/>
                  <a:chExt cx="947277" cy="3256266"/>
                </a:xfrm>
                <a:noFill/>
              </p:grpSpPr>
              <p:sp>
                <p:nvSpPr>
                  <p:cNvPr id="37" name="Freeform: Shape 71">
                    <a:extLst>
                      <a:ext uri="{FF2B5EF4-FFF2-40B4-BE49-F238E27FC236}">
                        <a16:creationId xmlns:a16="http://schemas.microsoft.com/office/drawing/2014/main" id="{E257DAFD-1E6F-602D-D3B7-693A28D5F330}"/>
                      </a:ext>
                    </a:extLst>
                  </p:cNvPr>
                  <p:cNvSpPr/>
                  <p:nvPr/>
                </p:nvSpPr>
                <p:spPr>
                  <a:xfrm>
                    <a:off x="14270186" y="6220063"/>
                    <a:ext cx="355229" cy="3256266"/>
                  </a:xfrm>
                  <a:custGeom>
                    <a:avLst/>
                    <a:gdLst>
                      <a:gd name="connsiteX0" fmla="*/ 0 w 355229"/>
                      <a:gd name="connsiteY0" fmla="*/ 0 h 3256266"/>
                      <a:gd name="connsiteX1" fmla="*/ 111444 w 355229"/>
                      <a:gd name="connsiteY1" fmla="*/ 3256267 h 3256266"/>
                      <a:gd name="connsiteX2" fmla="*/ 355229 w 355229"/>
                      <a:gd name="connsiteY2" fmla="*/ 3256267 h 3256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5229" h="3256266">
                        <a:moveTo>
                          <a:pt x="0" y="0"/>
                        </a:moveTo>
                        <a:cubicBezTo>
                          <a:pt x="0" y="696528"/>
                          <a:pt x="111444" y="3256267"/>
                          <a:pt x="111444" y="3256267"/>
                        </a:cubicBezTo>
                        <a:lnTo>
                          <a:pt x="355229" y="3256267"/>
                        </a:lnTo>
                      </a:path>
                    </a:pathLst>
                  </a:custGeom>
                  <a:noFill/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72">
                    <a:extLst>
                      <a:ext uri="{FF2B5EF4-FFF2-40B4-BE49-F238E27FC236}">
                        <a16:creationId xmlns:a16="http://schemas.microsoft.com/office/drawing/2014/main" id="{D0AAD433-635E-03A6-2D2E-130604382D00}"/>
                      </a:ext>
                    </a:extLst>
                  </p:cNvPr>
                  <p:cNvSpPr/>
                  <p:nvPr/>
                </p:nvSpPr>
                <p:spPr>
                  <a:xfrm>
                    <a:off x="14628898" y="6220063"/>
                    <a:ext cx="588565" cy="3256266"/>
                  </a:xfrm>
                  <a:custGeom>
                    <a:avLst/>
                    <a:gdLst>
                      <a:gd name="connsiteX0" fmla="*/ 588566 w 588565"/>
                      <a:gd name="connsiteY0" fmla="*/ 0 h 3256266"/>
                      <a:gd name="connsiteX1" fmla="*/ 477121 w 588565"/>
                      <a:gd name="connsiteY1" fmla="*/ 3256267 h 3256266"/>
                      <a:gd name="connsiteX2" fmla="*/ 0 w 588565"/>
                      <a:gd name="connsiteY2" fmla="*/ 3256267 h 3256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88565" h="3256266">
                        <a:moveTo>
                          <a:pt x="588566" y="0"/>
                        </a:moveTo>
                        <a:cubicBezTo>
                          <a:pt x="588566" y="696528"/>
                          <a:pt x="477121" y="3256267"/>
                          <a:pt x="477121" y="3256267"/>
                        </a:cubicBezTo>
                        <a:lnTo>
                          <a:pt x="0" y="3256267"/>
                        </a:lnTo>
                      </a:path>
                    </a:pathLst>
                  </a:custGeom>
                  <a:noFill/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" name="Freeform: Shape 73">
                  <a:extLst>
                    <a:ext uri="{FF2B5EF4-FFF2-40B4-BE49-F238E27FC236}">
                      <a16:creationId xmlns:a16="http://schemas.microsoft.com/office/drawing/2014/main" id="{65AFF1A1-ED43-A3B8-5F69-6304561788E4}"/>
                    </a:ext>
                  </a:extLst>
                </p:cNvPr>
                <p:cNvSpPr/>
                <p:nvPr/>
              </p:nvSpPr>
              <p:spPr>
                <a:xfrm>
                  <a:off x="14430388" y="6279268"/>
                  <a:ext cx="626874" cy="34826"/>
                </a:xfrm>
                <a:custGeom>
                  <a:avLst/>
                  <a:gdLst>
                    <a:gd name="connsiteX0" fmla="*/ 0 w 626874"/>
                    <a:gd name="connsiteY0" fmla="*/ 0 h 34826"/>
                    <a:gd name="connsiteX1" fmla="*/ 626875 w 626874"/>
                    <a:gd name="connsiteY1" fmla="*/ 0 h 34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74" h="34826">
                      <a:moveTo>
                        <a:pt x="0" y="0"/>
                      </a:moveTo>
                      <a:lnTo>
                        <a:pt x="626875" y="0"/>
                      </a:lnTo>
                    </a:path>
                  </a:pathLst>
                </a:custGeom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" name="Graphic 64">
                  <a:extLst>
                    <a:ext uri="{FF2B5EF4-FFF2-40B4-BE49-F238E27FC236}">
                      <a16:creationId xmlns:a16="http://schemas.microsoft.com/office/drawing/2014/main" id="{FD51405D-D519-28B0-E60D-BF1F0F6FBB99}"/>
                    </a:ext>
                  </a:extLst>
                </p:cNvPr>
                <p:cNvGrpSpPr/>
                <p:nvPr/>
              </p:nvGrpSpPr>
              <p:grpSpPr>
                <a:xfrm>
                  <a:off x="14311978" y="9692253"/>
                  <a:ext cx="863694" cy="34826"/>
                  <a:chOff x="14311978" y="9692253"/>
                  <a:chExt cx="863694" cy="34826"/>
                </a:xfrm>
              </p:grpSpPr>
              <p:sp>
                <p:nvSpPr>
                  <p:cNvPr id="35" name="Freeform: Shape 75">
                    <a:extLst>
                      <a:ext uri="{FF2B5EF4-FFF2-40B4-BE49-F238E27FC236}">
                        <a16:creationId xmlns:a16="http://schemas.microsoft.com/office/drawing/2014/main" id="{107649C6-34F0-6B0D-CC24-84416890A71F}"/>
                      </a:ext>
                    </a:extLst>
                  </p:cNvPr>
                  <p:cNvSpPr/>
                  <p:nvPr/>
                </p:nvSpPr>
                <p:spPr>
                  <a:xfrm>
                    <a:off x="14311978" y="9692253"/>
                    <a:ext cx="386572" cy="34826"/>
                  </a:xfrm>
                  <a:custGeom>
                    <a:avLst/>
                    <a:gdLst>
                      <a:gd name="connsiteX0" fmla="*/ 0 w 386572"/>
                      <a:gd name="connsiteY0" fmla="*/ 0 h 34826"/>
                      <a:gd name="connsiteX1" fmla="*/ 386573 w 386572"/>
                      <a:gd name="connsiteY1" fmla="*/ 0 h 34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572" h="34826">
                        <a:moveTo>
                          <a:pt x="0" y="0"/>
                        </a:moveTo>
                        <a:lnTo>
                          <a:pt x="386573" y="0"/>
                        </a:lnTo>
                      </a:path>
                    </a:pathLst>
                  </a:custGeom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76">
                    <a:extLst>
                      <a:ext uri="{FF2B5EF4-FFF2-40B4-BE49-F238E27FC236}">
                        <a16:creationId xmlns:a16="http://schemas.microsoft.com/office/drawing/2014/main" id="{B7F5EFFF-ED24-7AF3-587C-441D6AFD9DB1}"/>
                      </a:ext>
                    </a:extLst>
                  </p:cNvPr>
                  <p:cNvSpPr/>
                  <p:nvPr/>
                </p:nvSpPr>
                <p:spPr>
                  <a:xfrm>
                    <a:off x="14789099" y="9692253"/>
                    <a:ext cx="386572" cy="34826"/>
                  </a:xfrm>
                  <a:custGeom>
                    <a:avLst/>
                    <a:gdLst>
                      <a:gd name="connsiteX0" fmla="*/ 0 w 386572"/>
                      <a:gd name="connsiteY0" fmla="*/ 0 h 34826"/>
                      <a:gd name="connsiteX1" fmla="*/ 386573 w 386572"/>
                      <a:gd name="connsiteY1" fmla="*/ 0 h 34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572" h="34826">
                        <a:moveTo>
                          <a:pt x="0" y="0"/>
                        </a:moveTo>
                        <a:lnTo>
                          <a:pt x="386573" y="0"/>
                        </a:lnTo>
                      </a:path>
                    </a:pathLst>
                  </a:custGeom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" name="Freeform: Shape 77">
                  <a:extLst>
                    <a:ext uri="{FF2B5EF4-FFF2-40B4-BE49-F238E27FC236}">
                      <a16:creationId xmlns:a16="http://schemas.microsoft.com/office/drawing/2014/main" id="{4C72C075-271D-B669-7524-E47D9F1827AC}"/>
                    </a:ext>
                  </a:extLst>
                </p:cNvPr>
                <p:cNvSpPr/>
                <p:nvPr/>
              </p:nvSpPr>
              <p:spPr>
                <a:xfrm>
                  <a:off x="14743825" y="6568327"/>
                  <a:ext cx="34826" cy="2908002"/>
                </a:xfrm>
                <a:custGeom>
                  <a:avLst/>
                  <a:gdLst>
                    <a:gd name="connsiteX0" fmla="*/ 0 w 34826"/>
                    <a:gd name="connsiteY0" fmla="*/ 0 h 2908002"/>
                    <a:gd name="connsiteX1" fmla="*/ 0 w 34826"/>
                    <a:gd name="connsiteY1" fmla="*/ 2908003 h 290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826" h="2908002">
                      <a:moveTo>
                        <a:pt x="0" y="0"/>
                      </a:moveTo>
                      <a:lnTo>
                        <a:pt x="0" y="2908003"/>
                      </a:lnTo>
                    </a:path>
                  </a:pathLst>
                </a:custGeom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aphic 64">
                <a:extLst>
                  <a:ext uri="{FF2B5EF4-FFF2-40B4-BE49-F238E27FC236}">
                    <a16:creationId xmlns:a16="http://schemas.microsoft.com/office/drawing/2014/main" id="{65D8D3B8-BF6B-7BA0-8E91-1FA3717DE4D6}"/>
                  </a:ext>
                </a:extLst>
              </p:cNvPr>
              <p:cNvGrpSpPr/>
              <p:nvPr/>
            </p:nvGrpSpPr>
            <p:grpSpPr>
              <a:xfrm>
                <a:off x="13786100" y="3155342"/>
                <a:ext cx="1504499" cy="3740353"/>
                <a:chOff x="13786100" y="3155342"/>
                <a:chExt cx="1504499" cy="3740353"/>
              </a:xfrm>
              <a:solidFill>
                <a:srgbClr val="000000"/>
              </a:solidFill>
            </p:grpSpPr>
            <p:grpSp>
              <p:nvGrpSpPr>
                <p:cNvPr id="23" name="Graphic 64">
                  <a:extLst>
                    <a:ext uri="{FF2B5EF4-FFF2-40B4-BE49-F238E27FC236}">
                      <a16:creationId xmlns:a16="http://schemas.microsoft.com/office/drawing/2014/main" id="{9BB69E1B-2E74-C94D-AA39-793666F2195C}"/>
                    </a:ext>
                  </a:extLst>
                </p:cNvPr>
                <p:cNvGrpSpPr/>
                <p:nvPr/>
              </p:nvGrpSpPr>
              <p:grpSpPr>
                <a:xfrm>
                  <a:off x="13786100" y="3155342"/>
                  <a:ext cx="1504499" cy="3395572"/>
                  <a:chOff x="13786100" y="3155342"/>
                  <a:chExt cx="1504499" cy="3395572"/>
                </a:xfrm>
                <a:solidFill>
                  <a:srgbClr val="000000"/>
                </a:solidFill>
              </p:grpSpPr>
              <p:sp>
                <p:nvSpPr>
                  <p:cNvPr id="25" name="Freeform: Shape 80">
                    <a:extLst>
                      <a:ext uri="{FF2B5EF4-FFF2-40B4-BE49-F238E27FC236}">
                        <a16:creationId xmlns:a16="http://schemas.microsoft.com/office/drawing/2014/main" id="{510F710D-21BF-2E5B-8C50-6453F98FC91D}"/>
                      </a:ext>
                    </a:extLst>
                  </p:cNvPr>
                  <p:cNvSpPr/>
                  <p:nvPr/>
                </p:nvSpPr>
                <p:spPr>
                  <a:xfrm>
                    <a:off x="13887096" y="4283716"/>
                    <a:ext cx="811454" cy="2267197"/>
                  </a:xfrm>
                  <a:custGeom>
                    <a:avLst/>
                    <a:gdLst>
                      <a:gd name="connsiteX0" fmla="*/ 229854 w 811454"/>
                      <a:gd name="connsiteY0" fmla="*/ 2267197 h 2267197"/>
                      <a:gd name="connsiteX1" fmla="*/ 27861 w 811454"/>
                      <a:gd name="connsiteY1" fmla="*/ 2267197 h 2267197"/>
                      <a:gd name="connsiteX2" fmla="*/ 0 w 811454"/>
                      <a:gd name="connsiteY2" fmla="*/ 313437 h 2267197"/>
                      <a:gd name="connsiteX3" fmla="*/ 612944 w 811454"/>
                      <a:gd name="connsiteY3" fmla="*/ 0 h 2267197"/>
                      <a:gd name="connsiteX4" fmla="*/ 811455 w 811454"/>
                      <a:gd name="connsiteY4" fmla="*/ 153236 h 226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1454" h="2267197">
                        <a:moveTo>
                          <a:pt x="229854" y="2267197"/>
                        </a:moveTo>
                        <a:lnTo>
                          <a:pt x="27861" y="2267197"/>
                        </a:lnTo>
                        <a:lnTo>
                          <a:pt x="0" y="313437"/>
                        </a:lnTo>
                        <a:lnTo>
                          <a:pt x="612944" y="0"/>
                        </a:lnTo>
                        <a:lnTo>
                          <a:pt x="811455" y="153236"/>
                        </a:lnTo>
                      </a:path>
                    </a:pathLst>
                  </a:custGeom>
                  <a:noFill/>
                  <a:ln w="104266" cap="flat">
                    <a:solidFill>
                      <a:srgbClr val="01A98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6" name="Graphic 64">
                    <a:extLst>
                      <a:ext uri="{FF2B5EF4-FFF2-40B4-BE49-F238E27FC236}">
                        <a16:creationId xmlns:a16="http://schemas.microsoft.com/office/drawing/2014/main" id="{E6982CE0-40C6-FE8E-DEB2-DACF3314C925}"/>
                      </a:ext>
                    </a:extLst>
                  </p:cNvPr>
                  <p:cNvGrpSpPr/>
                  <p:nvPr/>
                </p:nvGrpSpPr>
                <p:grpSpPr>
                  <a:xfrm>
                    <a:off x="14197051" y="4739942"/>
                    <a:ext cx="1093548" cy="1347780"/>
                    <a:chOff x="14197051" y="4739942"/>
                    <a:chExt cx="1093548" cy="1347780"/>
                  </a:xfrm>
                  <a:noFill/>
                </p:grpSpPr>
                <p:sp>
                  <p:nvSpPr>
                    <p:cNvPr id="28" name="Freeform: Shape 82">
                      <a:extLst>
                        <a:ext uri="{FF2B5EF4-FFF2-40B4-BE49-F238E27FC236}">
                          <a16:creationId xmlns:a16="http://schemas.microsoft.com/office/drawing/2014/main" id="{82B2AE86-1E92-D770-137B-230DADC02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97051" y="4739942"/>
                      <a:ext cx="62687" cy="1347780"/>
                    </a:xfrm>
                    <a:custGeom>
                      <a:avLst/>
                      <a:gdLst>
                        <a:gd name="connsiteX0" fmla="*/ 0 w 62687"/>
                        <a:gd name="connsiteY0" fmla="*/ 0 h 1347780"/>
                        <a:gd name="connsiteX1" fmla="*/ 0 w 62687"/>
                        <a:gd name="connsiteY1" fmla="*/ 45274 h 1347780"/>
                        <a:gd name="connsiteX2" fmla="*/ 62687 w 62687"/>
                        <a:gd name="connsiteY2" fmla="*/ 1347781 h 134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687" h="1347780">
                          <a:moveTo>
                            <a:pt x="0" y="0"/>
                          </a:moveTo>
                          <a:cubicBezTo>
                            <a:pt x="0" y="0"/>
                            <a:pt x="0" y="27861"/>
                            <a:pt x="0" y="45274"/>
                          </a:cubicBezTo>
                          <a:cubicBezTo>
                            <a:pt x="0" y="327368"/>
                            <a:pt x="62687" y="1204993"/>
                            <a:pt x="62687" y="1347781"/>
                          </a:cubicBezTo>
                        </a:path>
                      </a:pathLst>
                    </a:custGeom>
                    <a:noFill/>
                    <a:ln w="104266" cap="flat">
                      <a:solidFill>
                        <a:srgbClr val="01A98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" name="Freeform: Shape 83">
                      <a:extLst>
                        <a:ext uri="{FF2B5EF4-FFF2-40B4-BE49-F238E27FC236}">
                          <a16:creationId xmlns:a16="http://schemas.microsoft.com/office/drawing/2014/main" id="{64F5FA0C-44E2-C6C0-42AF-310B70E5E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27912" y="4739942"/>
                      <a:ext cx="62687" cy="1347780"/>
                    </a:xfrm>
                    <a:custGeom>
                      <a:avLst/>
                      <a:gdLst>
                        <a:gd name="connsiteX0" fmla="*/ 62687 w 62687"/>
                        <a:gd name="connsiteY0" fmla="*/ 0 h 1347780"/>
                        <a:gd name="connsiteX1" fmla="*/ 62687 w 62687"/>
                        <a:gd name="connsiteY1" fmla="*/ 45274 h 1347780"/>
                        <a:gd name="connsiteX2" fmla="*/ 0 w 62687"/>
                        <a:gd name="connsiteY2" fmla="*/ 1347781 h 134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687" h="1347780">
                          <a:moveTo>
                            <a:pt x="62687" y="0"/>
                          </a:moveTo>
                          <a:cubicBezTo>
                            <a:pt x="62687" y="0"/>
                            <a:pt x="62687" y="27861"/>
                            <a:pt x="62687" y="45274"/>
                          </a:cubicBezTo>
                          <a:cubicBezTo>
                            <a:pt x="62687" y="327368"/>
                            <a:pt x="0" y="1204993"/>
                            <a:pt x="0" y="1347781"/>
                          </a:cubicBezTo>
                        </a:path>
                      </a:pathLst>
                    </a:custGeom>
                    <a:noFill/>
                    <a:ln w="104266" cap="flat">
                      <a:solidFill>
                        <a:srgbClr val="01A98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7" name="Freeform: Shape 84">
                    <a:extLst>
                      <a:ext uri="{FF2B5EF4-FFF2-40B4-BE49-F238E27FC236}">
                        <a16:creationId xmlns:a16="http://schemas.microsoft.com/office/drawing/2014/main" id="{2E6FC838-2600-CC53-D89B-309A5137B598}"/>
                      </a:ext>
                    </a:extLst>
                  </p:cNvPr>
                  <p:cNvSpPr/>
                  <p:nvPr/>
                </p:nvSpPr>
                <p:spPr>
                  <a:xfrm>
                    <a:off x="13786100" y="3155342"/>
                    <a:ext cx="34826" cy="34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26" h="34826"/>
                    </a:pathLst>
                  </a:custGeom>
                  <a:solidFill>
                    <a:srgbClr val="FFFFFF"/>
                  </a:solidFill>
                  <a:ln w="104266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" name="Freeform: Shape 85">
                  <a:extLst>
                    <a:ext uri="{FF2B5EF4-FFF2-40B4-BE49-F238E27FC236}">
                      <a16:creationId xmlns:a16="http://schemas.microsoft.com/office/drawing/2014/main" id="{DFF53C70-DEF1-37CE-8872-7C8AC31F048C}"/>
                    </a:ext>
                  </a:extLst>
                </p:cNvPr>
                <p:cNvSpPr/>
                <p:nvPr/>
              </p:nvSpPr>
              <p:spPr>
                <a:xfrm>
                  <a:off x="13925405" y="6683254"/>
                  <a:ext cx="198510" cy="212440"/>
                </a:xfrm>
                <a:custGeom>
                  <a:avLst/>
                  <a:gdLst>
                    <a:gd name="connsiteX0" fmla="*/ 0 w 198510"/>
                    <a:gd name="connsiteY0" fmla="*/ 0 h 212440"/>
                    <a:gd name="connsiteX1" fmla="*/ 0 w 198510"/>
                    <a:gd name="connsiteY1" fmla="*/ 212441 h 212440"/>
                    <a:gd name="connsiteX2" fmla="*/ 198510 w 198510"/>
                    <a:gd name="connsiteY2" fmla="*/ 212441 h 212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8510" h="212440">
                      <a:moveTo>
                        <a:pt x="0" y="0"/>
                      </a:moveTo>
                      <a:lnTo>
                        <a:pt x="0" y="212441"/>
                      </a:lnTo>
                      <a:lnTo>
                        <a:pt x="198510" y="212441"/>
                      </a:lnTo>
                    </a:path>
                  </a:pathLst>
                </a:custGeom>
                <a:noFill/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" name="Freeform: Shape 86">
              <a:extLst>
                <a:ext uri="{FF2B5EF4-FFF2-40B4-BE49-F238E27FC236}">
                  <a16:creationId xmlns:a16="http://schemas.microsoft.com/office/drawing/2014/main" id="{2735C53B-282C-CD54-D9FA-0B441F0BB204}"/>
                </a:ext>
              </a:extLst>
            </p:cNvPr>
            <p:cNvSpPr/>
            <p:nvPr/>
          </p:nvSpPr>
          <p:spPr>
            <a:xfrm>
              <a:off x="14806512" y="4287199"/>
              <a:ext cx="2141822" cy="748767"/>
            </a:xfrm>
            <a:custGeom>
              <a:avLst/>
              <a:gdLst>
                <a:gd name="connsiteX0" fmla="*/ 0 w 2141822"/>
                <a:gd name="connsiteY0" fmla="*/ 142788 h 748767"/>
                <a:gd name="connsiteX1" fmla="*/ 184580 w 2141822"/>
                <a:gd name="connsiteY1" fmla="*/ 0 h 748767"/>
                <a:gd name="connsiteX2" fmla="*/ 776628 w 2141822"/>
                <a:gd name="connsiteY2" fmla="*/ 177614 h 748767"/>
                <a:gd name="connsiteX3" fmla="*/ 1250267 w 2141822"/>
                <a:gd name="connsiteY3" fmla="*/ 550257 h 748767"/>
                <a:gd name="connsiteX4" fmla="*/ 2100031 w 2141822"/>
                <a:gd name="connsiteY4" fmla="*/ 431847 h 748767"/>
                <a:gd name="connsiteX5" fmla="*/ 2141823 w 2141822"/>
                <a:gd name="connsiteY5" fmla="*/ 748767 h 74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1822" h="748767">
                  <a:moveTo>
                    <a:pt x="0" y="142788"/>
                  </a:moveTo>
                  <a:lnTo>
                    <a:pt x="184580" y="0"/>
                  </a:lnTo>
                  <a:lnTo>
                    <a:pt x="776628" y="177614"/>
                  </a:lnTo>
                  <a:lnTo>
                    <a:pt x="1250267" y="550257"/>
                  </a:lnTo>
                  <a:lnTo>
                    <a:pt x="2100031" y="431847"/>
                  </a:lnTo>
                  <a:lnTo>
                    <a:pt x="2141823" y="748767"/>
                  </a:lnTo>
                </a:path>
              </a:pathLst>
            </a:custGeom>
            <a:noFill/>
            <a:ln w="104266" cap="flat">
              <a:solidFill>
                <a:srgbClr val="01A98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87">
              <a:extLst>
                <a:ext uri="{FF2B5EF4-FFF2-40B4-BE49-F238E27FC236}">
                  <a16:creationId xmlns:a16="http://schemas.microsoft.com/office/drawing/2014/main" id="{4B51ED64-FB7A-C7EB-22C8-3DE3A3457132}"/>
                </a:ext>
              </a:extLst>
            </p:cNvPr>
            <p:cNvSpPr/>
            <p:nvPr/>
          </p:nvSpPr>
          <p:spPr>
            <a:xfrm>
              <a:off x="17105054" y="4569293"/>
              <a:ext cx="1246784" cy="160201"/>
            </a:xfrm>
            <a:custGeom>
              <a:avLst/>
              <a:gdLst>
                <a:gd name="connsiteX0" fmla="*/ 0 w 1246784"/>
                <a:gd name="connsiteY0" fmla="*/ 160201 h 160201"/>
                <a:gd name="connsiteX1" fmla="*/ 1246785 w 1246784"/>
                <a:gd name="connsiteY1" fmla="*/ 0 h 16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784" h="160201">
                  <a:moveTo>
                    <a:pt x="0" y="160201"/>
                  </a:moveTo>
                  <a:lnTo>
                    <a:pt x="1246785" y="0"/>
                  </a:lnTo>
                </a:path>
              </a:pathLst>
            </a:custGeom>
            <a:ln w="1042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88">
              <a:extLst>
                <a:ext uri="{FF2B5EF4-FFF2-40B4-BE49-F238E27FC236}">
                  <a16:creationId xmlns:a16="http://schemas.microsoft.com/office/drawing/2014/main" id="{BBDBA0DC-816B-5499-8C3B-C99CAAB58C23}"/>
                </a:ext>
              </a:extLst>
            </p:cNvPr>
            <p:cNvSpPr/>
            <p:nvPr/>
          </p:nvSpPr>
          <p:spPr>
            <a:xfrm>
              <a:off x="14500040" y="3207581"/>
              <a:ext cx="686329" cy="654735"/>
            </a:xfrm>
            <a:custGeom>
              <a:avLst/>
              <a:gdLst>
                <a:gd name="connsiteX0" fmla="*/ 320403 w 686329"/>
                <a:gd name="connsiteY0" fmla="*/ 243785 h 654735"/>
                <a:gd name="connsiteX1" fmla="*/ 686080 w 686329"/>
                <a:gd name="connsiteY1" fmla="*/ 316920 h 654735"/>
                <a:gd name="connsiteX2" fmla="*/ 355229 w 686329"/>
                <a:gd name="connsiteY2" fmla="*/ 0 h 654735"/>
                <a:gd name="connsiteX3" fmla="*/ 0 w 686329"/>
                <a:gd name="connsiteY3" fmla="*/ 362194 h 654735"/>
                <a:gd name="connsiteX4" fmla="*/ 167167 w 686329"/>
                <a:gd name="connsiteY4" fmla="*/ 654736 h 654735"/>
                <a:gd name="connsiteX5" fmla="*/ 306472 w 686329"/>
                <a:gd name="connsiteY5" fmla="*/ 400503 h 65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29" h="654735">
                  <a:moveTo>
                    <a:pt x="320403" y="243785"/>
                  </a:moveTo>
                  <a:cubicBezTo>
                    <a:pt x="403986" y="341299"/>
                    <a:pt x="546774" y="362194"/>
                    <a:pt x="686080" y="316920"/>
                  </a:cubicBezTo>
                  <a:cubicBezTo>
                    <a:pt x="693045" y="163684"/>
                    <a:pt x="553740" y="0"/>
                    <a:pt x="355229" y="0"/>
                  </a:cubicBezTo>
                  <a:cubicBezTo>
                    <a:pt x="135823" y="0"/>
                    <a:pt x="0" y="160201"/>
                    <a:pt x="0" y="362194"/>
                  </a:cubicBezTo>
                  <a:cubicBezTo>
                    <a:pt x="0" y="498017"/>
                    <a:pt x="55722" y="588566"/>
                    <a:pt x="167167" y="654736"/>
                  </a:cubicBezTo>
                  <a:lnTo>
                    <a:pt x="306472" y="400503"/>
                  </a:lnTo>
                </a:path>
              </a:pathLst>
            </a:custGeom>
            <a:noFill/>
            <a:ln w="104266" cap="flat">
              <a:solidFill>
                <a:srgbClr val="01A98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89">
              <a:extLst>
                <a:ext uri="{FF2B5EF4-FFF2-40B4-BE49-F238E27FC236}">
                  <a16:creationId xmlns:a16="http://schemas.microsoft.com/office/drawing/2014/main" id="{EDA4DE34-6E33-9CA4-1234-362B722164B1}"/>
                </a:ext>
              </a:extLst>
            </p:cNvPr>
            <p:cNvSpPr/>
            <p:nvPr/>
          </p:nvSpPr>
          <p:spPr>
            <a:xfrm>
              <a:off x="14806512" y="3632463"/>
              <a:ext cx="348263" cy="560704"/>
            </a:xfrm>
            <a:custGeom>
              <a:avLst/>
              <a:gdLst>
                <a:gd name="connsiteX0" fmla="*/ 0 w 348263"/>
                <a:gd name="connsiteY0" fmla="*/ 560705 h 560704"/>
                <a:gd name="connsiteX1" fmla="*/ 73135 w 348263"/>
                <a:gd name="connsiteY1" fmla="*/ 421399 h 560704"/>
                <a:gd name="connsiteX2" fmla="*/ 348264 w 348263"/>
                <a:gd name="connsiteY2" fmla="*/ 170649 h 560704"/>
                <a:gd name="connsiteX3" fmla="*/ 348264 w 348263"/>
                <a:gd name="connsiteY3" fmla="*/ 0 h 56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263" h="560704">
                  <a:moveTo>
                    <a:pt x="0" y="560705"/>
                  </a:moveTo>
                  <a:lnTo>
                    <a:pt x="73135" y="421399"/>
                  </a:lnTo>
                  <a:cubicBezTo>
                    <a:pt x="247267" y="459708"/>
                    <a:pt x="348264" y="327368"/>
                    <a:pt x="348264" y="170649"/>
                  </a:cubicBezTo>
                  <a:cubicBezTo>
                    <a:pt x="348264" y="118410"/>
                    <a:pt x="348264" y="0"/>
                    <a:pt x="348264" y="0"/>
                  </a:cubicBezTo>
                </a:path>
              </a:pathLst>
            </a:custGeom>
            <a:noFill/>
            <a:ln w="1042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9" name="Picture 5">
            <a:extLst>
              <a:ext uri="{FF2B5EF4-FFF2-40B4-BE49-F238E27FC236}">
                <a16:creationId xmlns:a16="http://schemas.microsoft.com/office/drawing/2014/main" id="{CADDDBF8-D2D4-030F-C7AD-CB181AD1B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457C638-71A6-F3A8-1B16-81F2787C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86" y="1417759"/>
            <a:ext cx="5517899" cy="254805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8699205-A3E1-CF0B-A679-CC71F9001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2681" y="4498303"/>
            <a:ext cx="2125276" cy="174629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4E1B0B7-DEC2-4C38-0FEB-515CE321A198}"/>
              </a:ext>
            </a:extLst>
          </p:cNvPr>
          <p:cNvCxnSpPr/>
          <p:nvPr/>
        </p:nvCxnSpPr>
        <p:spPr>
          <a:xfrm>
            <a:off x="5436973" y="5737146"/>
            <a:ext cx="2721190" cy="0"/>
          </a:xfrm>
          <a:prstGeom prst="straightConnector1">
            <a:avLst/>
          </a:prstGeom>
          <a:ln w="857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F711E64-93DC-DF62-0C8A-95443E0CB545}"/>
              </a:ext>
            </a:extLst>
          </p:cNvPr>
          <p:cNvSpPr txBox="1"/>
          <p:nvPr/>
        </p:nvSpPr>
        <p:spPr>
          <a:xfrm>
            <a:off x="6034559" y="520126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PROFILE-MEDIUM" pitchFamily="2" charset="77"/>
              </a:rPr>
              <a:t>Send</a:t>
            </a:r>
            <a:r>
              <a:rPr lang="fr-FR" dirty="0">
                <a:solidFill>
                  <a:schemeClr val="bg1"/>
                </a:solidFill>
                <a:latin typeface="PROFILE-MEDIUM" pitchFamily="2" charset="77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PROFILE-MEDIUM" pitchFamily="2" charset="77"/>
              </a:rPr>
              <a:t>events</a:t>
            </a:r>
            <a:endParaRPr lang="fr-FR" dirty="0">
              <a:solidFill>
                <a:schemeClr val="bg1"/>
              </a:solidFill>
              <a:latin typeface="PROFILE-MEDIUM" pitchFamily="2" charset="77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8F7CD51-133A-64AD-444D-56C5EFF25A8D}"/>
              </a:ext>
            </a:extLst>
          </p:cNvPr>
          <p:cNvSpPr txBox="1"/>
          <p:nvPr/>
        </p:nvSpPr>
        <p:spPr>
          <a:xfrm>
            <a:off x="8127759" y="6342558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App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RepMonitorWebHook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  <p:bldP spid="11" grpId="0"/>
      <p:bldP spid="12" grpId="0"/>
      <p:bldP spid="13" grpId="0"/>
      <p:bldP spid="8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MetricHPE" pitchFamily="2" charset="77"/>
              </a:rPr>
              <a:t>TECHNICAL SOLUTION PROPOSED : </a:t>
            </a:r>
            <a:r>
              <a:rPr lang="fr-FR" sz="2800" dirty="0" err="1">
                <a:solidFill>
                  <a:schemeClr val="bg1"/>
                </a:solidFill>
                <a:latin typeface="MetricHPE" pitchFamily="2" charset="77"/>
              </a:rPr>
              <a:t>demo</a:t>
            </a:r>
            <a:endParaRPr lang="fr-FR" sz="2800" dirty="0">
              <a:solidFill>
                <a:schemeClr val="bg1"/>
              </a:solidFill>
              <a:latin typeface="MetricHP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0" name="Picture 5">
            <a:extLst>
              <a:ext uri="{FF2B5EF4-FFF2-40B4-BE49-F238E27FC236}">
                <a16:creationId xmlns:a16="http://schemas.microsoft.com/office/drawing/2014/main" id="{9A6DA602-C59C-D7A6-EC75-FD8FDAB0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20999F9-ED8E-88D8-AC92-79FAE3D37C88}"/>
              </a:ext>
            </a:extLst>
          </p:cNvPr>
          <p:cNvGrpSpPr/>
          <p:nvPr/>
        </p:nvGrpSpPr>
        <p:grpSpPr>
          <a:xfrm>
            <a:off x="-45247" y="1013419"/>
            <a:ext cx="12238996" cy="5612850"/>
            <a:chOff x="-45247" y="1013419"/>
            <a:chExt cx="12238996" cy="5612850"/>
          </a:xfrm>
        </p:grpSpPr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79B85032-92C9-78BF-F29E-ADEE9BC09455}"/>
                </a:ext>
              </a:extLst>
            </p:cNvPr>
            <p:cNvGrpSpPr/>
            <p:nvPr/>
          </p:nvGrpSpPr>
          <p:grpSpPr>
            <a:xfrm>
              <a:off x="-45247" y="1013419"/>
              <a:ext cx="12238996" cy="5612850"/>
              <a:chOff x="-45247" y="1013419"/>
              <a:chExt cx="12238996" cy="5612850"/>
            </a:xfrm>
          </p:grpSpPr>
          <p:pic>
            <p:nvPicPr>
              <p:cNvPr id="5" name="Picture 5">
                <a:extLst>
                  <a:ext uri="{FF2B5EF4-FFF2-40B4-BE49-F238E27FC236}">
                    <a16:creationId xmlns:a16="http://schemas.microsoft.com/office/drawing/2014/main" id="{C32B0C7D-5C56-8CB8-BF01-A59712C67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126" y="1851964"/>
                <a:ext cx="1774825" cy="1474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CBD53A6E-BCAD-FA51-9844-BD3217466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7651" y="1013419"/>
                <a:ext cx="1571809" cy="1281276"/>
              </a:xfrm>
              <a:prstGeom prst="rect">
                <a:avLst/>
              </a:prstGeom>
            </p:spPr>
          </p:pic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E676B44B-E73B-9A66-FA57-153E31466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7298" y="1534846"/>
                <a:ext cx="1176357" cy="1183963"/>
              </a:xfrm>
              <a:prstGeom prst="rect">
                <a:avLst/>
              </a:prstGeom>
            </p:spPr>
          </p:pic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0275DFE-8A65-526A-2DFB-AEC888650A24}"/>
                  </a:ext>
                </a:extLst>
              </p:cNvPr>
              <p:cNvSpPr txBox="1"/>
              <p:nvPr/>
            </p:nvSpPr>
            <p:spPr>
              <a:xfrm>
                <a:off x="178345" y="1057570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GitHub</a:t>
                </a:r>
              </a:p>
              <a:p>
                <a:pPr algn="ctr"/>
                <a:r>
                  <a:rPr lang="fr-FR" dirty="0" err="1">
                    <a:solidFill>
                      <a:srgbClr val="ABE1F5"/>
                    </a:solidFill>
                    <a:latin typeface="Profile Light" pitchFamily="2" charset="77"/>
                  </a:rPr>
                  <a:t>Organization</a:t>
                </a:r>
                <a:r>
                  <a:rPr lang="fr-FR" dirty="0">
                    <a:solidFill>
                      <a:srgbClr val="ABE1F5"/>
                    </a:solidFill>
                    <a:latin typeface="Profile Light" pitchFamily="2" charset="77"/>
                  </a:rPr>
                  <a:t> - Repos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E031DC85-88A4-F56D-527A-3DB2AEE06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359" y="4376049"/>
                <a:ext cx="1176358" cy="1176358"/>
              </a:xfrm>
              <a:prstGeom prst="rect">
                <a:avLst/>
              </a:prstGeom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C5144FC-DAB2-DCE4-2022-F050829D8A40}"/>
                  </a:ext>
                </a:extLst>
              </p:cNvPr>
              <p:cNvSpPr txBox="1"/>
              <p:nvPr/>
            </p:nvSpPr>
            <p:spPr>
              <a:xfrm>
                <a:off x="-45247" y="5654584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User </a:t>
                </a:r>
              </a:p>
              <a:p>
                <a:pPr algn="ctr"/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operations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18CBE3EB-A935-BF59-8B02-88B4E8AC6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2538" y="3383947"/>
                <a:ext cx="1" cy="889925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5E25D605-4AB7-5503-7E0A-BA2A00673F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7980" y="2182929"/>
                <a:ext cx="1134297" cy="695386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333A760-9A78-E388-C457-25BCB3C5E4DC}"/>
                  </a:ext>
                </a:extLst>
              </p:cNvPr>
              <p:cNvSpPr txBox="1"/>
              <p:nvPr/>
            </p:nvSpPr>
            <p:spPr>
              <a:xfrm>
                <a:off x="1984497" y="2663162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Trap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event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: </a:t>
                </a:r>
              </a:p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GitHub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Webhook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3A7DF83-DB65-A5F3-0A9F-B2ADEEE66BD9}"/>
                  </a:ext>
                </a:extLst>
              </p:cNvPr>
              <p:cNvSpPr txBox="1"/>
              <p:nvPr/>
            </p:nvSpPr>
            <p:spPr>
              <a:xfrm>
                <a:off x="1836982" y="4622528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Create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repos</a:t>
                </a:r>
              </a:p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push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cxnSp>
            <p:nvCxnSpPr>
              <p:cNvPr id="28" name="Connecteur droit avec flèche 27">
                <a:extLst>
                  <a:ext uri="{FF2B5EF4-FFF2-40B4-BE49-F238E27FC236}">
                    <a16:creationId xmlns:a16="http://schemas.microsoft.com/office/drawing/2014/main" id="{E8FC9876-3CD7-C3DF-798A-EBDD41268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4212" y="2182929"/>
                <a:ext cx="1096451" cy="898124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8BAC441-BE2F-9651-FC46-2F1735A3A4CD}"/>
                  </a:ext>
                </a:extLst>
              </p:cNvPr>
              <p:cNvSpPr txBox="1"/>
              <p:nvPr/>
            </p:nvSpPr>
            <p:spPr>
              <a:xfrm>
                <a:off x="4557865" y="2102966"/>
                <a:ext cx="280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GitHub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Webhook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message</a:t>
                </a:r>
              </a:p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(HTTP POST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Request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) 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C34C5D00-66AB-BE95-3FA1-3DCB76573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89510" y="3235554"/>
                <a:ext cx="2125276" cy="1746299"/>
              </a:xfrm>
              <a:prstGeom prst="rect">
                <a:avLst/>
              </a:prstGeom>
            </p:spPr>
          </p:pic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574D9FD-6C73-54F7-2F24-CE85CC9ABB17}"/>
                  </a:ext>
                </a:extLst>
              </p:cNvPr>
              <p:cNvSpPr txBox="1"/>
              <p:nvPr/>
            </p:nvSpPr>
            <p:spPr>
              <a:xfrm>
                <a:off x="4831901" y="5144944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App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RepMonitorWebHook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cxnSp>
            <p:nvCxnSpPr>
              <p:cNvPr id="41" name="Connecteur droit avec flèche 40">
                <a:extLst>
                  <a:ext uri="{FF2B5EF4-FFF2-40B4-BE49-F238E27FC236}">
                    <a16:creationId xmlns:a16="http://schemas.microsoft.com/office/drawing/2014/main" id="{99EA58B3-3A9D-DCC6-3484-53E60D95B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4540" y="2510715"/>
                <a:ext cx="2033150" cy="809388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703FF98-3A26-73B3-6420-15B1C7B075A3}"/>
                  </a:ext>
                </a:extLst>
              </p:cNvPr>
              <p:cNvSpPr txBox="1"/>
              <p:nvPr/>
            </p:nvSpPr>
            <p:spPr>
              <a:xfrm rot="2533305">
                <a:off x="3156161" y="2647800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{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JSON</a:t>
                </a:r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}</a:t>
                </a:r>
                <a:endParaRPr lang="fr-FR" dirty="0">
                  <a:solidFill>
                    <a:schemeClr val="accent2"/>
                  </a:solidFill>
                  <a:latin typeface="Profile Light" pitchFamily="2" charset="77"/>
                </a:endParaRP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4CB7E075-3084-74AA-7418-9660990D4CCF}"/>
                  </a:ext>
                </a:extLst>
              </p:cNvPr>
              <p:cNvSpPr txBox="1"/>
              <p:nvPr/>
            </p:nvSpPr>
            <p:spPr>
              <a:xfrm rot="20197950">
                <a:off x="6791011" y="3050887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{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JSON</a:t>
                </a:r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}</a:t>
                </a:r>
                <a:endParaRPr lang="fr-FR" dirty="0">
                  <a:solidFill>
                    <a:schemeClr val="accent2"/>
                  </a:solidFill>
                  <a:latin typeface="Profile Light" pitchFamily="2" charset="77"/>
                </a:endParaRP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09765090-E68A-BA90-A9DB-D3D93632C4B1}"/>
                  </a:ext>
                </a:extLst>
              </p:cNvPr>
              <p:cNvSpPr txBox="1"/>
              <p:nvPr/>
            </p:nvSpPr>
            <p:spPr>
              <a:xfrm rot="20415806">
                <a:off x="6681699" y="2502262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Send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Slack message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pic>
            <p:nvPicPr>
              <p:cNvPr id="42" name="Graphique 41">
                <a:extLst>
                  <a:ext uri="{FF2B5EF4-FFF2-40B4-BE49-F238E27FC236}">
                    <a16:creationId xmlns:a16="http://schemas.microsoft.com/office/drawing/2014/main" id="{094F0CAE-85F3-6513-0775-BE5AF7FA4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391670" y="2925199"/>
                <a:ext cx="1802079" cy="1802079"/>
              </a:xfrm>
              <a:prstGeom prst="rect">
                <a:avLst/>
              </a:prstGeom>
            </p:spPr>
          </p:pic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5E67241F-9755-5EE0-8604-32674E519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7362" y="1625494"/>
                <a:ext cx="1294424" cy="1055163"/>
              </a:xfrm>
              <a:prstGeom prst="rect">
                <a:avLst/>
              </a:prstGeom>
            </p:spPr>
          </p:pic>
          <p:cxnSp>
            <p:nvCxnSpPr>
              <p:cNvPr id="53" name="Connecteur droit avec flèche 52">
                <a:extLst>
                  <a:ext uri="{FF2B5EF4-FFF2-40B4-BE49-F238E27FC236}">
                    <a16:creationId xmlns:a16="http://schemas.microsoft.com/office/drawing/2014/main" id="{8F0AA247-C685-7B3C-DA49-7839ABA73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3862" y="4035194"/>
                <a:ext cx="3259717" cy="0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BE4CAE7E-807F-8B98-B6EA-5A5121E39100}"/>
                  </a:ext>
                </a:extLst>
              </p:cNvPr>
              <p:cNvSpPr txBox="1"/>
              <p:nvPr/>
            </p:nvSpPr>
            <p:spPr>
              <a:xfrm>
                <a:off x="7423857" y="3619301"/>
                <a:ext cx="2590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Record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event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in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Database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B16A824A-11EF-4E8E-9083-9C48476156D6}"/>
                  </a:ext>
                </a:extLst>
              </p:cNvPr>
              <p:cNvSpPr txBox="1"/>
              <p:nvPr/>
            </p:nvSpPr>
            <p:spPr>
              <a:xfrm>
                <a:off x="7212039" y="4077094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{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JSON</a:t>
                </a:r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}</a:t>
                </a:r>
                <a:endParaRPr lang="fr-FR" dirty="0">
                  <a:solidFill>
                    <a:schemeClr val="accent2"/>
                  </a:solidFill>
                  <a:latin typeface="Profile Light" pitchFamily="2" charset="77"/>
                </a:endParaRPr>
              </a:p>
            </p:txBody>
          </p:sp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2E0DDE39-0258-9D9E-36EE-B11E408CF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8941" y="4922368"/>
                <a:ext cx="1703901" cy="1703901"/>
              </a:xfrm>
              <a:prstGeom prst="rect">
                <a:avLst/>
              </a:prstGeom>
            </p:spPr>
          </p:pic>
          <p:cxnSp>
            <p:nvCxnSpPr>
              <p:cNvPr id="60" name="Connecteur droit avec flèche 59">
                <a:extLst>
                  <a:ext uri="{FF2B5EF4-FFF2-40B4-BE49-F238E27FC236}">
                    <a16:creationId xmlns:a16="http://schemas.microsoft.com/office/drawing/2014/main" id="{FB6EFDCD-9BF2-2D91-EC02-4AA69B810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6707" y="4688091"/>
                <a:ext cx="2732234" cy="1289658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DB7828D2-7AC9-D7B7-F4BD-277F656C9264}"/>
                  </a:ext>
                </a:extLst>
              </p:cNvPr>
              <p:cNvSpPr txBox="1"/>
              <p:nvPr/>
            </p:nvSpPr>
            <p:spPr>
              <a:xfrm>
                <a:off x="7518077" y="5931583"/>
                <a:ext cx="2590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S</a:t>
                </a:r>
                <a:r>
                  <a:rPr lang="fr-FR" b="1" dirty="0">
                    <a:solidFill>
                      <a:srgbClr val="ABE1F5"/>
                    </a:solidFill>
                    <a:latin typeface="Profile Light" pitchFamily="2" charset="77"/>
                  </a:rPr>
                  <a:t>how </a:t>
                </a:r>
                <a:r>
                  <a:rPr lang="fr-FR" b="1" dirty="0" err="1">
                    <a:solidFill>
                      <a:srgbClr val="ABE1F5"/>
                    </a:solidFill>
                    <a:latin typeface="Profile Light" pitchFamily="2" charset="77"/>
                  </a:rPr>
                  <a:t>events</a:t>
                </a:r>
                <a:r>
                  <a:rPr lang="fr-FR" b="1" dirty="0">
                    <a:solidFill>
                      <a:srgbClr val="ABE1F5"/>
                    </a:solidFill>
                    <a:latin typeface="Profile Light" pitchFamily="2" charset="77"/>
                  </a:rPr>
                  <a:t> Dashboard</a:t>
                </a:r>
                <a:endParaRPr lang="fr-FR" b="1" dirty="0">
                  <a:solidFill>
                    <a:srgbClr val="ABE1F5"/>
                  </a:solidFill>
                  <a:latin typeface="Profile" pitchFamily="2" charset="77"/>
                </a:endParaRP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B25D67B6-4A39-619A-026B-5768B31A2F3C}"/>
                  </a:ext>
                </a:extLst>
              </p:cNvPr>
              <p:cNvSpPr txBox="1"/>
              <p:nvPr/>
            </p:nvSpPr>
            <p:spPr>
              <a:xfrm>
                <a:off x="8639819" y="1016590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Trap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event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: </a:t>
                </a:r>
              </a:p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Slack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Webhook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CA58F910-039C-B14E-A58D-DC528DAB3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66" y="2040302"/>
                <a:ext cx="792225" cy="0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212BFF19-0081-95A6-BC9E-179A4B609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6219" y="3373983"/>
              <a:ext cx="3637179" cy="28107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71F5F28-53DF-639E-6FCF-6F5FC17A06F7}"/>
                </a:ext>
              </a:extLst>
            </p:cNvPr>
            <p:cNvSpPr txBox="1"/>
            <p:nvPr/>
          </p:nvSpPr>
          <p:spPr>
            <a:xfrm>
              <a:off x="1774096" y="3489842"/>
              <a:ext cx="3057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Set Security  Rules</a:t>
              </a:r>
            </a:p>
            <a:p>
              <a:pPr marL="285750" indent="-285750" algn="ctr">
                <a:buFontTx/>
                <a:buChar char="-"/>
              </a:pP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Create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 message Issue</a:t>
              </a:r>
            </a:p>
            <a:p>
              <a:pPr marL="285750" indent="-285750" algn="ctr">
                <a:buFontTx/>
                <a:buChar char="-"/>
              </a:pP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Push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README.md</a:t>
              </a:r>
              <a:endParaRPr lang="fr-FR" b="1" dirty="0">
                <a:solidFill>
                  <a:srgbClr val="ABE1F5"/>
                </a:solidFill>
                <a:latin typeface="Profile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649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CONCLUSION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F18706-C183-E331-CFCB-7A43280042F0}"/>
              </a:ext>
            </a:extLst>
          </p:cNvPr>
          <p:cNvSpPr txBox="1"/>
          <p:nvPr/>
        </p:nvSpPr>
        <p:spPr>
          <a:xfrm>
            <a:off x="1761839" y="1706649"/>
            <a:ext cx="9194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GitHub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makes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practically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every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their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system public.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That's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one of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things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makes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Gitub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so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great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😀.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You tell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it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and URLs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want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to know about, and GitHub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sends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a POST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request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with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data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whenever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occurs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. 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  <a:p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With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GitHub's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,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can know the pulse, patterns,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metrics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,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progress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, and trends of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your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organization's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team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so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can spot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opportunities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to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improve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daily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workflow.</a:t>
            </a:r>
          </a:p>
        </p:txBody>
      </p:sp>
    </p:spTree>
    <p:extLst>
      <p:ext uri="{BB962C8B-B14F-4D97-AF65-F5344CB8AC3E}">
        <p14:creationId xmlns:p14="http://schemas.microsoft.com/office/powerpoint/2010/main" val="182363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Profile" pitchFamily="2" charset="77"/>
              </a:rPr>
              <a:t>THANK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2507246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21B31D-5FBA-2B7F-F402-50CD329DE4D0}"/>
              </a:ext>
            </a:extLst>
          </p:cNvPr>
          <p:cNvSpPr txBox="1"/>
          <p:nvPr/>
        </p:nvSpPr>
        <p:spPr>
          <a:xfrm>
            <a:off x="370702" y="1102684"/>
            <a:ext cx="10181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Profile" pitchFamily="2" charset="77"/>
              </a:rPr>
              <a:t>YOU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B0B08F-21A2-979A-3E11-0041289FF836}"/>
              </a:ext>
            </a:extLst>
          </p:cNvPr>
          <p:cNvSpPr txBox="1">
            <a:spLocks/>
          </p:cNvSpPr>
          <p:nvPr/>
        </p:nvSpPr>
        <p:spPr>
          <a:xfrm>
            <a:off x="381000" y="2534960"/>
            <a:ext cx="5046023" cy="34464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600" dirty="0">
                <a:solidFill>
                  <a:schemeClr val="bg1"/>
                </a:solidFill>
                <a:latin typeface="PROFILE-MEDIUM" pitchFamily="2" charset="77"/>
              </a:rPr>
              <a:t>Emmanuel COLUSSI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400" dirty="0">
                <a:solidFill>
                  <a:schemeClr val="bg1"/>
                </a:solidFill>
                <a:latin typeface="PROFILE-MEDIUM" pitchFamily="2" charset="77"/>
              </a:rPr>
              <a:t>May 2022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00EAEBE6-BB0B-480F-8754-4A2104615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0650" y="1143794"/>
            <a:ext cx="5486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2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5">
            <a:extLst>
              <a:ext uri="{FF2B5EF4-FFF2-40B4-BE49-F238E27FC236}">
                <a16:creationId xmlns:a16="http://schemas.microsoft.com/office/drawing/2014/main" id="{7029FBE2-7477-274D-9939-D4D9F0FF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343" y="-43249"/>
            <a:ext cx="8110728" cy="6944497"/>
          </a:xfrm>
          <a:prstGeom prst="rect">
            <a:avLst/>
          </a:prstGeom>
        </p:spPr>
      </p:pic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0" y="2766451"/>
            <a:ext cx="4118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rofile" pitchFamily="2" charset="77"/>
              </a:rPr>
              <a:t>CUSTOMER </a:t>
            </a:r>
          </a:p>
          <a:p>
            <a:r>
              <a:rPr lang="fr-FR" sz="4000" b="1" dirty="0">
                <a:solidFill>
                  <a:schemeClr val="bg1"/>
                </a:solidFill>
                <a:latin typeface="Profile" pitchFamily="2" charset="77"/>
              </a:rPr>
              <a:t>ISSUE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DEC73644-76C3-9549-9DBD-804D99D84F80}"/>
              </a:ext>
            </a:extLst>
          </p:cNvPr>
          <p:cNvSpPr txBox="1"/>
          <p:nvPr/>
        </p:nvSpPr>
        <p:spPr>
          <a:xfrm>
            <a:off x="6093257" y="2362436"/>
            <a:ext cx="61165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Know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when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an action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is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done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on a repository in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our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organization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The code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added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to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our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repositories must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be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properly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reviewed</a:t>
            </a:r>
            <a:endParaRPr lang="fr-FR" sz="2400" dirty="0">
              <a:solidFill>
                <a:schemeClr val="bg1"/>
              </a:solidFill>
              <a:latin typeface="MetricHPE" pitchFamily="2" charset="77"/>
            </a:endParaRPr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64A14E7E-49C7-3A40-A3E5-00F95E6C084F}"/>
              </a:ext>
            </a:extLst>
          </p:cNvPr>
          <p:cNvGrpSpPr/>
          <p:nvPr/>
        </p:nvGrpSpPr>
        <p:grpSpPr>
          <a:xfrm>
            <a:off x="4314177" y="2664431"/>
            <a:ext cx="1583246" cy="1704334"/>
            <a:chOff x="7380374" y="355954"/>
            <a:chExt cx="1173727" cy="1188155"/>
          </a:xfrm>
        </p:grpSpPr>
        <p:grpSp>
          <p:nvGrpSpPr>
            <p:cNvPr id="81" name="Group 10">
              <a:extLst>
                <a:ext uri="{FF2B5EF4-FFF2-40B4-BE49-F238E27FC236}">
                  <a16:creationId xmlns:a16="http://schemas.microsoft.com/office/drawing/2014/main" id="{50733077-D8F9-B34B-8F32-63E3AB64959F}"/>
                </a:ext>
              </a:extLst>
            </p:cNvPr>
            <p:cNvGrpSpPr/>
            <p:nvPr/>
          </p:nvGrpSpPr>
          <p:grpSpPr>
            <a:xfrm>
              <a:off x="7380374" y="355954"/>
              <a:ext cx="1173727" cy="1188155"/>
              <a:chOff x="7222305" y="419176"/>
              <a:chExt cx="1173727" cy="1188155"/>
            </a:xfrm>
          </p:grpSpPr>
          <p:pic>
            <p:nvPicPr>
              <p:cNvPr id="82" name="Picture 25">
                <a:extLst>
                  <a:ext uri="{FF2B5EF4-FFF2-40B4-BE49-F238E27FC236}">
                    <a16:creationId xmlns:a16="http://schemas.microsoft.com/office/drawing/2014/main" id="{CB726C65-48CE-7940-B7D2-3B123F7A3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72777" y="1057696"/>
                <a:ext cx="723255" cy="549635"/>
              </a:xfrm>
              <a:prstGeom prst="rect">
                <a:avLst/>
              </a:prstGeom>
            </p:spPr>
          </p:pic>
          <p:pic>
            <p:nvPicPr>
              <p:cNvPr id="83" name="Picture 26">
                <a:extLst>
                  <a:ext uri="{FF2B5EF4-FFF2-40B4-BE49-F238E27FC236}">
                    <a16:creationId xmlns:a16="http://schemas.microsoft.com/office/drawing/2014/main" id="{B17F5E1C-B598-0A40-8AC9-28CD0C338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22305" y="419176"/>
                <a:ext cx="563750" cy="570156"/>
              </a:xfrm>
              <a:prstGeom prst="rect">
                <a:avLst/>
              </a:prstGeom>
            </p:spPr>
          </p:pic>
        </p:grpSp>
        <p:sp>
          <p:nvSpPr>
            <p:cNvPr id="84" name="Freeform 116">
              <a:extLst>
                <a:ext uri="{FF2B5EF4-FFF2-40B4-BE49-F238E27FC236}">
                  <a16:creationId xmlns:a16="http://schemas.microsoft.com/office/drawing/2014/main" id="{F33DD626-A22D-CB45-93C3-079EA373864F}"/>
                </a:ext>
              </a:extLst>
            </p:cNvPr>
            <p:cNvSpPr/>
            <p:nvPr/>
          </p:nvSpPr>
          <p:spPr bwMode="ltGray">
            <a:xfrm rot="5400000">
              <a:off x="7760251" y="917089"/>
              <a:ext cx="187341" cy="209163"/>
            </a:xfrm>
            <a:custGeom>
              <a:avLst/>
              <a:gdLst>
                <a:gd name="connsiteX0" fmla="*/ 0 w 187341"/>
                <a:gd name="connsiteY0" fmla="*/ 173959 h 173959"/>
                <a:gd name="connsiteX1" fmla="*/ 187341 w 187341"/>
                <a:gd name="connsiteY1" fmla="*/ 173959 h 173959"/>
                <a:gd name="connsiteX2" fmla="*/ 187341 w 187341"/>
                <a:gd name="connsiteY2" fmla="*/ 0 h 1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341" h="173959">
                  <a:moveTo>
                    <a:pt x="0" y="173959"/>
                  </a:moveTo>
                  <a:lnTo>
                    <a:pt x="187341" y="173959"/>
                  </a:lnTo>
                  <a:lnTo>
                    <a:pt x="187341" y="0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179625" y="4083911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F3204A27-0524-1592-90FE-A9BDCD455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7" y="5616672"/>
            <a:ext cx="1244906" cy="103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34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4B23-A18C-ACE8-88DE-3882C8E782F5}"/>
              </a:ext>
            </a:extLst>
          </p:cNvPr>
          <p:cNvSpPr txBox="1"/>
          <p:nvPr/>
        </p:nvSpPr>
        <p:spPr>
          <a:xfrm>
            <a:off x="3690652" y="3019861"/>
            <a:ext cx="57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Use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github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mechanism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6" y="2379375"/>
            <a:ext cx="2137787" cy="17426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13C6D73-0BE8-9D51-745E-41B94FCDC16D}"/>
              </a:ext>
            </a:extLst>
          </p:cNvPr>
          <p:cNvSpPr txBox="1"/>
          <p:nvPr/>
        </p:nvSpPr>
        <p:spPr>
          <a:xfrm>
            <a:off x="3671602" y="3729474"/>
            <a:ext cx="657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Ready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-to-use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parameters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A767BBB-90DC-20FA-5C45-0CC7B8CA4C3D}"/>
              </a:ext>
            </a:extLst>
          </p:cNvPr>
          <p:cNvSpPr txBox="1"/>
          <p:nvPr/>
        </p:nvSpPr>
        <p:spPr>
          <a:xfrm>
            <a:off x="3695414" y="4439087"/>
            <a:ext cx="7277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Set Protection </a:t>
            </a:r>
            <a:r>
              <a:rPr lang="fr-CH" sz="2800" dirty="0">
                <a:solidFill>
                  <a:schemeClr val="bg1"/>
                </a:solidFill>
                <a:latin typeface="PROFILE-MEDIUM" pitchFamily="2" charset="77"/>
              </a:rPr>
              <a:t>on the default Repository </a:t>
            </a:r>
            <a:r>
              <a:rPr lang="fr-CH" sz="2800" dirty="0" err="1">
                <a:solidFill>
                  <a:schemeClr val="bg1"/>
                </a:solidFill>
                <a:latin typeface="PROFILE-MEDIUM" pitchFamily="2" charset="77"/>
              </a:rPr>
              <a:t>branch</a:t>
            </a:r>
            <a:endParaRPr lang="fr-CH" sz="2800" dirty="0">
              <a:solidFill>
                <a:schemeClr val="bg1"/>
              </a:solidFill>
              <a:latin typeface="PROFILE-MEDIUM" pitchFamily="2" charset="77"/>
            </a:endParaRPr>
          </a:p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6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4B23-A18C-ACE8-88DE-3882C8E782F5}"/>
              </a:ext>
            </a:extLst>
          </p:cNvPr>
          <p:cNvSpPr txBox="1"/>
          <p:nvPr/>
        </p:nvSpPr>
        <p:spPr>
          <a:xfrm>
            <a:off x="1872869" y="1576998"/>
            <a:ext cx="57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are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8" y="1180517"/>
            <a:ext cx="1614630" cy="131618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435EEC-5A50-4631-0107-B77BB1441303}"/>
              </a:ext>
            </a:extLst>
          </p:cNvPr>
          <p:cNvSpPr txBox="1"/>
          <p:nvPr/>
        </p:nvSpPr>
        <p:spPr>
          <a:xfrm>
            <a:off x="1994054" y="2496699"/>
            <a:ext cx="9077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are the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ways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of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communicating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between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two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apps by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sending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notifications or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alerts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when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something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happens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.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are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automated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messages sent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from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apps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during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any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.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They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have a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payload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or message,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which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is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sent to a unique URL.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6E293A9-22FC-B74E-A8FD-EC4CEE6A36E9}"/>
              </a:ext>
            </a:extLst>
          </p:cNvPr>
          <p:cNvGrpSpPr/>
          <p:nvPr/>
        </p:nvGrpSpPr>
        <p:grpSpPr>
          <a:xfrm>
            <a:off x="355068" y="3936017"/>
            <a:ext cx="1181989" cy="2161668"/>
            <a:chOff x="3380362" y="2966172"/>
            <a:chExt cx="1181989" cy="2161668"/>
          </a:xfrm>
        </p:grpSpPr>
        <p:pic>
          <p:nvPicPr>
            <p:cNvPr id="10" name="Grafika 33">
              <a:extLst>
                <a:ext uri="{FF2B5EF4-FFF2-40B4-BE49-F238E27FC236}">
                  <a16:creationId xmlns:a16="http://schemas.microsoft.com/office/drawing/2014/main" id="{E92C9648-DF5E-E002-A24B-14636CCA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0362" y="4022475"/>
              <a:ext cx="532067" cy="456057"/>
            </a:xfrm>
            <a:prstGeom prst="rect">
              <a:avLst/>
            </a:prstGeom>
          </p:spPr>
        </p:pic>
        <p:pic>
          <p:nvPicPr>
            <p:cNvPr id="11" name="Grafika 25">
              <a:extLst>
                <a:ext uri="{FF2B5EF4-FFF2-40B4-BE49-F238E27FC236}">
                  <a16:creationId xmlns:a16="http://schemas.microsoft.com/office/drawing/2014/main" id="{76F085BB-8044-DE5F-FF47-3847659A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6967" y="4021302"/>
              <a:ext cx="405384" cy="506730"/>
            </a:xfrm>
            <a:prstGeom prst="rect">
              <a:avLst/>
            </a:prstGeom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2CA6E997-0E8B-F761-0760-07DCA253F666}"/>
                </a:ext>
              </a:extLst>
            </p:cNvPr>
            <p:cNvGrpSpPr/>
            <p:nvPr/>
          </p:nvGrpSpPr>
          <p:grpSpPr>
            <a:xfrm>
              <a:off x="3664779" y="2966172"/>
              <a:ext cx="774763" cy="792006"/>
              <a:chOff x="3664779" y="2966172"/>
              <a:chExt cx="774763" cy="792006"/>
            </a:xfrm>
          </p:grpSpPr>
          <p:pic>
            <p:nvPicPr>
              <p:cNvPr id="14" name="Picture 37" descr="Servers_white.emf">
                <a:extLst>
                  <a:ext uri="{FF2B5EF4-FFF2-40B4-BE49-F238E27FC236}">
                    <a16:creationId xmlns:a16="http://schemas.microsoft.com/office/drawing/2014/main" id="{F78666B9-1CEF-E94D-13AD-9CF46F98A37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4779" y="3233959"/>
                <a:ext cx="552450" cy="524219"/>
              </a:xfrm>
              <a:prstGeom prst="rect">
                <a:avLst/>
              </a:prstGeom>
            </p:spPr>
          </p:pic>
          <p:pic>
            <p:nvPicPr>
              <p:cNvPr id="15" name="Picture 111" descr="Virtualization_white.emf">
                <a:extLst>
                  <a:ext uri="{FF2B5EF4-FFF2-40B4-BE49-F238E27FC236}">
                    <a16:creationId xmlns:a16="http://schemas.microsoft.com/office/drawing/2014/main" id="{0B3F3974-71BC-6777-2B20-C49190B7F9C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74392" y="2966172"/>
                <a:ext cx="565150" cy="565150"/>
              </a:xfrm>
              <a:prstGeom prst="rect">
                <a:avLst/>
              </a:prstGeom>
            </p:spPr>
          </p:pic>
        </p:grpSp>
        <p:pic>
          <p:nvPicPr>
            <p:cNvPr id="13" name="Grafika 54">
              <a:extLst>
                <a:ext uri="{FF2B5EF4-FFF2-40B4-BE49-F238E27FC236}">
                  <a16:creationId xmlns:a16="http://schemas.microsoft.com/office/drawing/2014/main" id="{6AA2A223-C92D-F957-3C4A-62B6E87E8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85162" y="4608442"/>
              <a:ext cx="532067" cy="519398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55EB40E-8C90-5177-AB60-FC3A78C020F6}"/>
              </a:ext>
            </a:extLst>
          </p:cNvPr>
          <p:cNvSpPr txBox="1"/>
          <p:nvPr/>
        </p:nvSpPr>
        <p:spPr>
          <a:xfrm>
            <a:off x="2030096" y="3743020"/>
            <a:ext cx="8973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When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an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happens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on the trigger application,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serializes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the data about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that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and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sends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to a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URL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from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the action application. This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defined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as the one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want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to do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something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based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on the data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collated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from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the first application.</a:t>
            </a:r>
          </a:p>
          <a:p>
            <a:endParaRPr lang="fr-FR" b="1" dirty="0">
              <a:solidFill>
                <a:schemeClr val="bg1"/>
              </a:solidFill>
              <a:latin typeface="Profile" pitchFamily="2" charset="77"/>
            </a:endParaRP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0A708C-1ADD-F3C8-2504-3C912D84A11A}"/>
              </a:ext>
            </a:extLst>
          </p:cNvPr>
          <p:cNvSpPr txBox="1"/>
          <p:nvPr/>
        </p:nvSpPr>
        <p:spPr>
          <a:xfrm>
            <a:off x="2030096" y="4877097"/>
            <a:ext cx="8612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can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be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installed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in an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, in a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specific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repository or in a GitHub application. Once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installed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, the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sent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whenever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one or more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subscriber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occur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4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E60F20-A299-8038-8DA3-FB5FF34AE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6" y="1287329"/>
            <a:ext cx="5479855" cy="556432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C9088E1-5B6A-A17B-FA2A-BC2DA8060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30" y="1287328"/>
            <a:ext cx="5728772" cy="55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4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05557A0-141C-B975-F432-EF69D8E1B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6" y="1252274"/>
            <a:ext cx="6322969" cy="5470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2DCEF1-8CE7-87DA-8798-22DCE878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469" y="3463371"/>
            <a:ext cx="4663867" cy="9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8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MetricHPE" pitchFamily="2" charset="77"/>
              </a:rPr>
              <a:t>TECHNICAL SOLUTION PROPOSED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32B0C7D-5C56-8CB8-BF01-A59712C67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126" y="1851964"/>
            <a:ext cx="177482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D53A6E-BCAD-FA51-9844-BD321746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51" y="1013419"/>
            <a:ext cx="1571809" cy="128127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275DFE-8A65-526A-2DFB-AEC888650A24}"/>
              </a:ext>
            </a:extLst>
          </p:cNvPr>
          <p:cNvSpPr txBox="1"/>
          <p:nvPr/>
        </p:nvSpPr>
        <p:spPr>
          <a:xfrm>
            <a:off x="178345" y="1057570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GitHub</a:t>
            </a:r>
          </a:p>
          <a:p>
            <a:pPr algn="ctr"/>
            <a:r>
              <a:rPr lang="fr-FR" dirty="0" err="1">
                <a:solidFill>
                  <a:srgbClr val="ABE1F5"/>
                </a:solidFill>
                <a:latin typeface="Profile Light" pitchFamily="2" charset="77"/>
              </a:rPr>
              <a:t>Organization</a:t>
            </a:r>
            <a:r>
              <a:rPr lang="fr-FR" dirty="0">
                <a:solidFill>
                  <a:srgbClr val="ABE1F5"/>
                </a:solidFill>
                <a:latin typeface="Profile Light" pitchFamily="2" charset="77"/>
              </a:rPr>
              <a:t> - Repos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031DC85-88A4-F56D-527A-3DB2AEE0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59" y="4376049"/>
            <a:ext cx="1176358" cy="117635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C5144FC-DAB2-DCE4-2022-F050829D8A40}"/>
              </a:ext>
            </a:extLst>
          </p:cNvPr>
          <p:cNvSpPr txBox="1"/>
          <p:nvPr/>
        </p:nvSpPr>
        <p:spPr>
          <a:xfrm>
            <a:off x="-45247" y="5654584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User </a:t>
            </a:r>
          </a:p>
          <a:p>
            <a:pPr algn="ctr"/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operations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8CBE3EB-A935-BF59-8B02-88B4E8AC6A7A}"/>
              </a:ext>
            </a:extLst>
          </p:cNvPr>
          <p:cNvCxnSpPr>
            <a:cxnSpLocks/>
          </p:cNvCxnSpPr>
          <p:nvPr/>
        </p:nvCxnSpPr>
        <p:spPr>
          <a:xfrm flipV="1">
            <a:off x="1232538" y="3383947"/>
            <a:ext cx="1" cy="88992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E25D605-4AB7-5503-7E0A-BA2A00673F20}"/>
              </a:ext>
            </a:extLst>
          </p:cNvPr>
          <p:cNvCxnSpPr>
            <a:cxnSpLocks/>
          </p:cNvCxnSpPr>
          <p:nvPr/>
        </p:nvCxnSpPr>
        <p:spPr>
          <a:xfrm flipV="1">
            <a:off x="1777980" y="2182929"/>
            <a:ext cx="1134297" cy="69538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333A760-9A78-E388-C457-25BCB3C5E4DC}"/>
              </a:ext>
            </a:extLst>
          </p:cNvPr>
          <p:cNvSpPr txBox="1"/>
          <p:nvPr/>
        </p:nvSpPr>
        <p:spPr>
          <a:xfrm>
            <a:off x="2182408" y="2521742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Trap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: </a:t>
            </a:r>
          </a:p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GitHub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Webhook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3A7DF83-DB65-A5F3-0A9F-B2ADEEE66BD9}"/>
              </a:ext>
            </a:extLst>
          </p:cNvPr>
          <p:cNvSpPr txBox="1"/>
          <p:nvPr/>
        </p:nvSpPr>
        <p:spPr>
          <a:xfrm>
            <a:off x="1517115" y="4797384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Create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repos</a:t>
            </a:r>
          </a:p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push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8FC9876-3CD7-C3DF-798A-EBDD412682D2}"/>
              </a:ext>
            </a:extLst>
          </p:cNvPr>
          <p:cNvCxnSpPr>
            <a:cxnSpLocks/>
          </p:cNvCxnSpPr>
          <p:nvPr/>
        </p:nvCxnSpPr>
        <p:spPr>
          <a:xfrm>
            <a:off x="4204212" y="2182929"/>
            <a:ext cx="1096451" cy="89812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8BAC441-BE2F-9651-FC46-2F1735A3A4CD}"/>
              </a:ext>
            </a:extLst>
          </p:cNvPr>
          <p:cNvSpPr txBox="1"/>
          <p:nvPr/>
        </p:nvSpPr>
        <p:spPr>
          <a:xfrm>
            <a:off x="4557865" y="2102966"/>
            <a:ext cx="28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GitHub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Webhook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message</a:t>
            </a:r>
          </a:p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(HTTP POST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Request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) 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C34C5D00-66AB-BE95-3FA1-3DCB76573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510" y="3235554"/>
            <a:ext cx="2125276" cy="1746299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574D9FD-6C73-54F7-2F24-CE85CC9ABB17}"/>
              </a:ext>
            </a:extLst>
          </p:cNvPr>
          <p:cNvSpPr txBox="1"/>
          <p:nvPr/>
        </p:nvSpPr>
        <p:spPr>
          <a:xfrm>
            <a:off x="4831901" y="5144944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App Endpoint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9EA58B3-3A9D-DCC6-3484-53E60D95BA77}"/>
              </a:ext>
            </a:extLst>
          </p:cNvPr>
          <p:cNvCxnSpPr>
            <a:cxnSpLocks/>
          </p:cNvCxnSpPr>
          <p:nvPr/>
        </p:nvCxnSpPr>
        <p:spPr>
          <a:xfrm flipV="1">
            <a:off x="7264540" y="2510715"/>
            <a:ext cx="2033150" cy="80938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703FF98-3A26-73B3-6420-15B1C7B075A3}"/>
              </a:ext>
            </a:extLst>
          </p:cNvPr>
          <p:cNvSpPr txBox="1"/>
          <p:nvPr/>
        </p:nvSpPr>
        <p:spPr>
          <a:xfrm rot="2533305">
            <a:off x="3156161" y="2647800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{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JSON</a:t>
            </a:r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}</a:t>
            </a:r>
            <a:endParaRPr lang="fr-FR" dirty="0">
              <a:solidFill>
                <a:schemeClr val="accent2"/>
              </a:solidFill>
              <a:latin typeface="Profile Light" pitchFamily="2" charset="77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CB7E075-3084-74AA-7418-9660990D4CCF}"/>
              </a:ext>
            </a:extLst>
          </p:cNvPr>
          <p:cNvSpPr txBox="1"/>
          <p:nvPr/>
        </p:nvSpPr>
        <p:spPr>
          <a:xfrm rot="20375534">
            <a:off x="6791011" y="3050887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{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JSON</a:t>
            </a:r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}</a:t>
            </a:r>
            <a:endParaRPr lang="fr-FR" dirty="0">
              <a:solidFill>
                <a:schemeClr val="accent2"/>
              </a:solidFill>
              <a:latin typeface="Profile Light" pitchFamily="2" charset="77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9765090-E68A-BA90-A9DB-D3D93632C4B1}"/>
              </a:ext>
            </a:extLst>
          </p:cNvPr>
          <p:cNvSpPr txBox="1"/>
          <p:nvPr/>
        </p:nvSpPr>
        <p:spPr>
          <a:xfrm rot="20415806">
            <a:off x="6681699" y="2502262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Send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 message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pic>
        <p:nvPicPr>
          <p:cNvPr id="42" name="Graphique 41">
            <a:extLst>
              <a:ext uri="{FF2B5EF4-FFF2-40B4-BE49-F238E27FC236}">
                <a16:creationId xmlns:a16="http://schemas.microsoft.com/office/drawing/2014/main" id="{094F0CAE-85F3-6513-0775-BE5AF7FA4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1670" y="2925199"/>
            <a:ext cx="1802079" cy="180207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8F0AA247-C685-7B3C-DA49-7839ABA73FC1}"/>
              </a:ext>
            </a:extLst>
          </p:cNvPr>
          <p:cNvCxnSpPr>
            <a:cxnSpLocks/>
          </p:cNvCxnSpPr>
          <p:nvPr/>
        </p:nvCxnSpPr>
        <p:spPr>
          <a:xfrm>
            <a:off x="7223862" y="4035194"/>
            <a:ext cx="325971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BE4CAE7E-807F-8B98-B6EA-5A5121E39100}"/>
              </a:ext>
            </a:extLst>
          </p:cNvPr>
          <p:cNvSpPr txBox="1"/>
          <p:nvPr/>
        </p:nvSpPr>
        <p:spPr>
          <a:xfrm>
            <a:off x="7423857" y="3619301"/>
            <a:ext cx="259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Record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in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Database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16A824A-11EF-4E8E-9083-9C48476156D6}"/>
              </a:ext>
            </a:extLst>
          </p:cNvPr>
          <p:cNvSpPr txBox="1"/>
          <p:nvPr/>
        </p:nvSpPr>
        <p:spPr>
          <a:xfrm>
            <a:off x="7212039" y="4077094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{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JSON</a:t>
            </a:r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}</a:t>
            </a:r>
            <a:endParaRPr lang="fr-FR" dirty="0">
              <a:solidFill>
                <a:schemeClr val="accent2"/>
              </a:solidFill>
              <a:latin typeface="Profile Light" pitchFamily="2" charset="77"/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2E0DDE39-0258-9D9E-36EE-B11E408CF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8941" y="4922368"/>
            <a:ext cx="1703901" cy="1703901"/>
          </a:xfrm>
          <a:prstGeom prst="rect">
            <a:avLst/>
          </a:prstGeom>
        </p:spPr>
      </p:pic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FB6EFDCD-9BF2-2D91-EC02-4AA69B810521}"/>
              </a:ext>
            </a:extLst>
          </p:cNvPr>
          <p:cNvCxnSpPr>
            <a:cxnSpLocks/>
          </p:cNvCxnSpPr>
          <p:nvPr/>
        </p:nvCxnSpPr>
        <p:spPr>
          <a:xfrm>
            <a:off x="7316707" y="4688091"/>
            <a:ext cx="2732234" cy="128965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DB7828D2-7AC9-D7B7-F4BD-277F656C9264}"/>
              </a:ext>
            </a:extLst>
          </p:cNvPr>
          <p:cNvSpPr txBox="1"/>
          <p:nvPr/>
        </p:nvSpPr>
        <p:spPr>
          <a:xfrm>
            <a:off x="7518077" y="5931583"/>
            <a:ext cx="259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S</a:t>
            </a:r>
            <a:r>
              <a:rPr lang="fr-FR" b="1" dirty="0">
                <a:solidFill>
                  <a:srgbClr val="ABE1F5"/>
                </a:solidFill>
                <a:latin typeface="Profile Light" pitchFamily="2" charset="77"/>
              </a:rPr>
              <a:t>how </a:t>
            </a:r>
            <a:r>
              <a:rPr lang="fr-FR" b="1" dirty="0" err="1">
                <a:solidFill>
                  <a:srgbClr val="ABE1F5"/>
                </a:solidFill>
                <a:latin typeface="Profile Light" pitchFamily="2" charset="77"/>
              </a:rPr>
              <a:t>events</a:t>
            </a:r>
            <a:r>
              <a:rPr lang="fr-FR" b="1" dirty="0">
                <a:solidFill>
                  <a:srgbClr val="ABE1F5"/>
                </a:solidFill>
                <a:latin typeface="Profile Light" pitchFamily="2" charset="77"/>
              </a:rPr>
              <a:t> Dashboard</a:t>
            </a:r>
            <a:endParaRPr lang="fr-FR" b="1" dirty="0">
              <a:solidFill>
                <a:srgbClr val="ABE1F5"/>
              </a:solidFill>
              <a:latin typeface="Profile" pitchFamily="2" charset="77"/>
            </a:endParaRPr>
          </a:p>
        </p:txBody>
      </p:sp>
      <p:pic>
        <p:nvPicPr>
          <p:cNvPr id="100" name="Picture 5">
            <a:extLst>
              <a:ext uri="{FF2B5EF4-FFF2-40B4-BE49-F238E27FC236}">
                <a16:creationId xmlns:a16="http://schemas.microsoft.com/office/drawing/2014/main" id="{9A6DA602-C59C-D7A6-EC75-FD8FDAB0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78E3454D-BAE6-C56A-23D8-FBD1B7A63D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445304" y="1730200"/>
            <a:ext cx="1148712" cy="1146353"/>
          </a:xfrm>
          <a:prstGeom prst="rect">
            <a:avLst/>
          </a:prstGeom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ACE1557-0123-1A72-AB9C-7018A91E466F}"/>
              </a:ext>
            </a:extLst>
          </p:cNvPr>
          <p:cNvCxnSpPr>
            <a:cxnSpLocks/>
          </p:cNvCxnSpPr>
          <p:nvPr/>
        </p:nvCxnSpPr>
        <p:spPr>
          <a:xfrm flipH="1" flipV="1">
            <a:off x="1436219" y="3373983"/>
            <a:ext cx="3637179" cy="2810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1025110-D0AC-A6BC-9F7E-2DF6C1B9B41A}"/>
              </a:ext>
            </a:extLst>
          </p:cNvPr>
          <p:cNvSpPr txBox="1"/>
          <p:nvPr/>
        </p:nvSpPr>
        <p:spPr>
          <a:xfrm>
            <a:off x="1774096" y="3489842"/>
            <a:ext cx="3057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Set Security  Rules</a:t>
            </a:r>
          </a:p>
          <a:p>
            <a:pPr marL="285750" indent="-285750" algn="ctr">
              <a:buFontTx/>
              <a:buChar char="-"/>
            </a:pP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Create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message Issue</a:t>
            </a:r>
          </a:p>
          <a:p>
            <a:pPr marL="285750" indent="-285750" algn="ctr">
              <a:buFontTx/>
              <a:buChar char="-"/>
            </a:pP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Push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README.md</a:t>
            </a:r>
            <a:endParaRPr lang="fr-FR" b="1" dirty="0">
              <a:solidFill>
                <a:srgbClr val="ABE1F5"/>
              </a:solidFill>
              <a:latin typeface="Profil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543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3" grpId="0"/>
      <p:bldP spid="43" grpId="0"/>
      <p:bldP spid="44" grpId="0"/>
      <p:bldP spid="45" grpId="0"/>
      <p:bldP spid="55" grpId="0"/>
      <p:bldP spid="57" grpId="0"/>
      <p:bldP spid="6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Ready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-to-use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parameters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4C75D3-6EA9-45BF-6E6E-DA3EFC0AF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56" y="1365923"/>
            <a:ext cx="10704094" cy="48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7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1" y="195537"/>
            <a:ext cx="115022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 Protection </a:t>
            </a:r>
            <a:r>
              <a:rPr lang="fr-CH" sz="2800" dirty="0">
                <a:solidFill>
                  <a:schemeClr val="bg1"/>
                </a:solidFill>
                <a:latin typeface="PROFILE-MEDIUM" pitchFamily="2" charset="77"/>
              </a:rPr>
              <a:t>on the default Repository </a:t>
            </a:r>
            <a:r>
              <a:rPr lang="fr-CH" sz="2800" dirty="0" err="1">
                <a:solidFill>
                  <a:schemeClr val="bg1"/>
                </a:solidFill>
                <a:latin typeface="PROFILE-MEDIUM" pitchFamily="2" charset="77"/>
              </a:rPr>
              <a:t>branch</a:t>
            </a:r>
            <a:endParaRPr lang="fr-CH" sz="2800" dirty="0">
              <a:solidFill>
                <a:schemeClr val="bg1"/>
              </a:solidFill>
              <a:latin typeface="PROFILE-MEDIUM" pitchFamily="2" charset="77"/>
            </a:endParaRPr>
          </a:p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733" y="750057"/>
            <a:ext cx="1147349" cy="9352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CDCC065-0224-F322-8380-0DB6724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58" y="1904420"/>
            <a:ext cx="4343400" cy="4279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C3605D-F609-5299-681D-8AC73EB54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627" y="4044370"/>
            <a:ext cx="4254500" cy="5842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0598F91-CFF1-20BD-5DCD-59478354D7C1}"/>
              </a:ext>
            </a:extLst>
          </p:cNvPr>
          <p:cNvSpPr txBox="1"/>
          <p:nvPr/>
        </p:nvSpPr>
        <p:spPr>
          <a:xfrm>
            <a:off x="6405564" y="1580532"/>
            <a:ext cx="352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PROFILE-MEDIUM" pitchFamily="2" charset="77"/>
              </a:rPr>
              <a:t>Create</a:t>
            </a:r>
            <a:r>
              <a:rPr lang="fr-FR" sz="2400" dirty="0">
                <a:solidFill>
                  <a:schemeClr val="bg1"/>
                </a:solidFill>
                <a:latin typeface="PROFILE-MEDIUM" pitchFamily="2" charset="77"/>
              </a:rPr>
              <a:t> a </a:t>
            </a:r>
            <a:r>
              <a:rPr lang="fr-FR" sz="2400" dirty="0" err="1">
                <a:solidFill>
                  <a:schemeClr val="bg1"/>
                </a:solidFill>
                <a:latin typeface="PROFILE-MEDIUM" pitchFamily="2" charset="77"/>
              </a:rPr>
              <a:t>automatic</a:t>
            </a:r>
            <a:r>
              <a:rPr lang="fr-FR" sz="2400" dirty="0">
                <a:solidFill>
                  <a:schemeClr val="bg1"/>
                </a:solidFill>
                <a:latin typeface="PROFILE-MEDIUM" pitchFamily="2" charset="77"/>
              </a:rPr>
              <a:t> new Branch protection </a:t>
            </a:r>
            <a:r>
              <a:rPr lang="fr-FR" sz="2400" dirty="0" err="1">
                <a:solidFill>
                  <a:schemeClr val="bg1"/>
                </a:solidFill>
                <a:latin typeface="PROFILE-MEDIUM" pitchFamily="2" charset="77"/>
              </a:rPr>
              <a:t>rule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91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471</Words>
  <Application>Microsoft Macintosh PowerPoint</Application>
  <PresentationFormat>Grand écran</PresentationFormat>
  <Paragraphs>99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MetricHPE</vt:lpstr>
      <vt:lpstr>Profile</vt:lpstr>
      <vt:lpstr>Profile Light</vt:lpstr>
      <vt:lpstr>PROFILE-MEDIUM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 EXTRA RESOURCES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Colussi, Emmanuel</dc:creator>
  <cp:lastModifiedBy>Colussi, Emmanuel</cp:lastModifiedBy>
  <cp:revision>58</cp:revision>
  <dcterms:created xsi:type="dcterms:W3CDTF">2021-11-15T10:07:52Z</dcterms:created>
  <dcterms:modified xsi:type="dcterms:W3CDTF">2022-05-04T12:34:17Z</dcterms:modified>
</cp:coreProperties>
</file>